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59" r:id="rId5"/>
    <p:sldId id="260" r:id="rId6"/>
    <p:sldId id="261" r:id="rId7"/>
    <p:sldId id="262" r:id="rId8"/>
    <p:sldId id="269" r:id="rId9"/>
    <p:sldId id="263" r:id="rId10"/>
    <p:sldId id="265" r:id="rId11"/>
    <p:sldId id="264" r:id="rId12"/>
    <p:sldId id="266" r:id="rId13"/>
    <p:sldId id="267" r:id="rId14"/>
    <p:sldId id="268" r:id="rId15"/>
    <p:sldId id="270" r:id="rId16"/>
    <p:sldId id="274" r:id="rId17"/>
    <p:sldId id="271" r:id="rId18"/>
    <p:sldId id="272" r:id="rId19"/>
    <p:sldId id="277" r:id="rId20"/>
    <p:sldId id="273" r:id="rId21"/>
    <p:sldId id="275" r:id="rId22"/>
    <p:sldId id="276"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3A0B87-11FD-480C-B1D3-2983C3A63394}"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A0B87-11FD-480C-B1D3-2983C3A63394}"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A0B87-11FD-480C-B1D3-2983C3A63394}"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A0B87-11FD-480C-B1D3-2983C3A63394}"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A0B87-11FD-480C-B1D3-2983C3A63394}"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A0B87-11FD-480C-B1D3-2983C3A63394}"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A0B87-11FD-480C-B1D3-2983C3A63394}" type="datetimeFigureOut">
              <a:rPr lang="en-US" smtClean="0"/>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A0B87-11FD-480C-B1D3-2983C3A63394}" type="datetimeFigureOut">
              <a:rPr lang="en-US" smtClean="0"/>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0B87-11FD-480C-B1D3-2983C3A63394}" type="datetimeFigureOut">
              <a:rPr lang="en-US" smtClean="0"/>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A0B87-11FD-480C-B1D3-2983C3A63394}"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A0B87-11FD-480C-B1D3-2983C3A63394}"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45DC9-2130-49CB-87F6-67B73289236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A0B87-11FD-480C-B1D3-2983C3A63394}" type="datetimeFigureOut">
              <a:rPr lang="en-US" smtClean="0"/>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45DC9-2130-49CB-87F6-67B73289236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7200"/>
            <a:ext cx="6400800" cy="5715000"/>
          </a:xfrm>
        </p:spPr>
        <p:txBody>
          <a:bodyPr>
            <a:normAutofit/>
          </a:bodyPr>
          <a:lstStyle/>
          <a:p>
            <a:r>
              <a:rPr lang="en-US" sz="5100" b="1" dirty="0" err="1" smtClean="0"/>
              <a:t>prop·a·gan·da</a:t>
            </a:r>
            <a:r>
              <a:rPr lang="en-US" sz="5100" b="1" dirty="0" smtClean="0"/>
              <a:t>  </a:t>
            </a:r>
          </a:p>
          <a:p>
            <a:r>
              <a:rPr lang="en-US" dirty="0" smtClean="0"/>
              <a:t>/ˌ</a:t>
            </a:r>
            <a:r>
              <a:rPr lang="en-US" dirty="0" err="1" smtClean="0"/>
              <a:t>präpəˈgandə</a:t>
            </a:r>
            <a:r>
              <a:rPr lang="en-US" dirty="0" smtClean="0"/>
              <a:t>/</a:t>
            </a:r>
          </a:p>
          <a:p>
            <a:r>
              <a:rPr lang="en-US" dirty="0" smtClean="0"/>
              <a:t>Noun</a:t>
            </a:r>
          </a:p>
          <a:p>
            <a:r>
              <a:rPr lang="en-US" dirty="0" smtClean="0"/>
              <a:t>Information, especially of a biased or misleading nature, used to promote or publicize a particular political cause or point of view.</a:t>
            </a:r>
          </a:p>
          <a:p>
            <a:endParaRPr lang="en-US" dirty="0"/>
          </a:p>
          <a:p>
            <a:r>
              <a:rPr lang="en-US" dirty="0" smtClean="0"/>
              <a:t>Often uses exaggeration and/or lies.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nlistwindow_600.jpg"/>
          <p:cNvPicPr>
            <a:picLocks noGrp="1" noChangeAspect="1"/>
          </p:cNvPicPr>
          <p:nvPr>
            <p:ph idx="1"/>
          </p:nvPr>
        </p:nvPicPr>
        <p:blipFill>
          <a:blip r:embed="rId2" cstate="print"/>
          <a:stretch>
            <a:fillRect/>
          </a:stretch>
        </p:blipFill>
        <p:spPr>
          <a:xfrm>
            <a:off x="-1" y="0"/>
            <a:ext cx="4539997" cy="6858000"/>
          </a:xfrm>
        </p:spPr>
      </p:pic>
      <p:sp>
        <p:nvSpPr>
          <p:cNvPr id="5" name="TextBox 4"/>
          <p:cNvSpPr txBox="1"/>
          <p:nvPr/>
        </p:nvSpPr>
        <p:spPr>
          <a:xfrm>
            <a:off x="4724400" y="1219200"/>
            <a:ext cx="4419600" cy="4031873"/>
          </a:xfrm>
          <a:prstGeom prst="rect">
            <a:avLst/>
          </a:prstGeom>
          <a:noFill/>
        </p:spPr>
        <p:txBody>
          <a:bodyPr wrap="square" rtlCol="0">
            <a:spAutoFit/>
          </a:bodyPr>
          <a:lstStyle/>
          <a:p>
            <a:pPr algn="ctr"/>
            <a:r>
              <a:rPr lang="en-US" sz="3200" dirty="0" smtClean="0">
                <a:solidFill>
                  <a:srgbClr val="00B0F0"/>
                </a:solidFill>
              </a:rPr>
              <a:t>Artists also wanted to make Americans feel guilty for not supporting the war in the best way they could.  </a:t>
            </a:r>
          </a:p>
          <a:p>
            <a:pPr algn="ctr"/>
            <a:endParaRPr lang="en-US" sz="3200" dirty="0">
              <a:solidFill>
                <a:srgbClr val="00B0F0"/>
              </a:solidFill>
            </a:endParaRPr>
          </a:p>
          <a:p>
            <a:pPr algn="ctr"/>
            <a:r>
              <a:rPr lang="en-US" sz="3200" dirty="0" smtClean="0"/>
              <a:t>For men, this meant joining the military</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cle sam.jpg"/>
          <p:cNvPicPr>
            <a:picLocks noGrp="1" noChangeAspect="1"/>
          </p:cNvPicPr>
          <p:nvPr>
            <p:ph idx="1"/>
          </p:nvPr>
        </p:nvPicPr>
        <p:blipFill>
          <a:blip r:embed="rId2" cstate="print"/>
          <a:stretch>
            <a:fillRect/>
          </a:stretch>
        </p:blipFill>
        <p:spPr>
          <a:xfrm>
            <a:off x="0" y="0"/>
            <a:ext cx="5225796" cy="6858000"/>
          </a:xfrm>
        </p:spPr>
      </p:pic>
      <p:sp>
        <p:nvSpPr>
          <p:cNvPr id="5" name="TextBox 4"/>
          <p:cNvSpPr txBox="1"/>
          <p:nvPr/>
        </p:nvSpPr>
        <p:spPr>
          <a:xfrm>
            <a:off x="5334000" y="1981200"/>
            <a:ext cx="3810000" cy="3046988"/>
          </a:xfrm>
          <a:prstGeom prst="rect">
            <a:avLst/>
          </a:prstGeom>
          <a:noFill/>
        </p:spPr>
        <p:txBody>
          <a:bodyPr wrap="square" rtlCol="0">
            <a:spAutoFit/>
          </a:bodyPr>
          <a:lstStyle/>
          <a:p>
            <a:pPr algn="ctr"/>
            <a:r>
              <a:rPr lang="en-US" sz="3200" dirty="0" smtClean="0"/>
              <a:t>This famous poster was created during WWI.  Notice how the government is shown as a wise older man – “Uncle Sam.”</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pportunity_600.jpg"/>
          <p:cNvPicPr>
            <a:picLocks noGrp="1" noChangeAspect="1"/>
          </p:cNvPicPr>
          <p:nvPr>
            <p:ph idx="1"/>
          </p:nvPr>
        </p:nvPicPr>
        <p:blipFill>
          <a:blip r:embed="rId2" cstate="print"/>
          <a:stretch>
            <a:fillRect/>
          </a:stretch>
        </p:blipFill>
        <p:spPr>
          <a:xfrm>
            <a:off x="0" y="0"/>
            <a:ext cx="5006340" cy="6858000"/>
          </a:xfrm>
        </p:spPr>
      </p:pic>
      <p:pic>
        <p:nvPicPr>
          <p:cNvPr id="10" name="Picture 9" descr="navyneedsyou_600.jpg"/>
          <p:cNvPicPr>
            <a:picLocks noChangeAspect="1"/>
          </p:cNvPicPr>
          <p:nvPr/>
        </p:nvPicPr>
        <p:blipFill>
          <a:blip r:embed="rId3" cstate="print"/>
          <a:stretch>
            <a:fillRect/>
          </a:stretch>
        </p:blipFill>
        <p:spPr>
          <a:xfrm>
            <a:off x="4604005" y="0"/>
            <a:ext cx="4539996"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gguns_600.jpg"/>
          <p:cNvPicPr>
            <a:picLocks noGrp="1" noChangeAspect="1"/>
          </p:cNvPicPr>
          <p:nvPr>
            <p:ph idx="1"/>
          </p:nvPr>
        </p:nvPicPr>
        <p:blipFill>
          <a:blip r:embed="rId2" cstate="print"/>
          <a:stretch>
            <a:fillRect/>
          </a:stretch>
        </p:blipFill>
        <p:spPr>
          <a:xfrm>
            <a:off x="0" y="-121919"/>
            <a:ext cx="9144000" cy="697992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my builds men.jpg"/>
          <p:cNvPicPr>
            <a:picLocks noGrp="1" noChangeAspect="1"/>
          </p:cNvPicPr>
          <p:nvPr>
            <p:ph idx="1"/>
          </p:nvPr>
        </p:nvPicPr>
        <p:blipFill>
          <a:blip r:embed="rId2" cstate="print"/>
          <a:stretch>
            <a:fillRect/>
          </a:stretch>
        </p:blipFill>
        <p:spPr>
          <a:xfrm>
            <a:off x="0" y="0"/>
            <a:ext cx="4553711" cy="6858000"/>
          </a:xfrm>
        </p:spPr>
      </p:pic>
      <p:sp>
        <p:nvSpPr>
          <p:cNvPr id="5" name="TextBox 4"/>
          <p:cNvSpPr txBox="1"/>
          <p:nvPr/>
        </p:nvSpPr>
        <p:spPr>
          <a:xfrm>
            <a:off x="4724400" y="1828800"/>
            <a:ext cx="4267200" cy="3539430"/>
          </a:xfrm>
          <a:prstGeom prst="rect">
            <a:avLst/>
          </a:prstGeom>
          <a:noFill/>
        </p:spPr>
        <p:txBody>
          <a:bodyPr wrap="square" rtlCol="0">
            <a:spAutoFit/>
          </a:bodyPr>
          <a:lstStyle/>
          <a:p>
            <a:pPr algn="ctr"/>
            <a:r>
              <a:rPr lang="en-US" sz="3200" dirty="0" smtClean="0"/>
              <a:t>Turning boys into MEN!</a:t>
            </a:r>
          </a:p>
          <a:p>
            <a:pPr algn="ctr"/>
            <a:endParaRPr lang="en-US" sz="3200" dirty="0"/>
          </a:p>
          <a:p>
            <a:pPr algn="ctr"/>
            <a:r>
              <a:rPr lang="en-US" sz="3200" dirty="0" smtClean="0"/>
              <a:t> Notice the figure under the word “Character.”  What is he?  Notice the armor, and especially the flag he is holding.</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vets_600.jpg"/>
          <p:cNvPicPr>
            <a:picLocks noGrp="1" noChangeAspect="1"/>
          </p:cNvPicPr>
          <p:nvPr>
            <p:ph idx="1"/>
          </p:nvPr>
        </p:nvPicPr>
        <p:blipFill>
          <a:blip r:embed="rId2" cstate="print"/>
          <a:stretch>
            <a:fillRect/>
          </a:stretch>
        </p:blipFill>
        <p:spPr>
          <a:xfrm>
            <a:off x="0" y="0"/>
            <a:ext cx="4498848" cy="6858000"/>
          </a:xfrm>
        </p:spPr>
      </p:pic>
      <p:sp>
        <p:nvSpPr>
          <p:cNvPr id="5" name="TextBox 4"/>
          <p:cNvSpPr txBox="1"/>
          <p:nvPr/>
        </p:nvSpPr>
        <p:spPr>
          <a:xfrm>
            <a:off x="4724400" y="381000"/>
            <a:ext cx="4419600" cy="5693866"/>
          </a:xfrm>
          <a:prstGeom prst="rect">
            <a:avLst/>
          </a:prstGeom>
          <a:noFill/>
        </p:spPr>
        <p:txBody>
          <a:bodyPr wrap="square" rtlCol="0">
            <a:spAutoFit/>
          </a:bodyPr>
          <a:lstStyle/>
          <a:p>
            <a:pPr algn="ctr"/>
            <a:r>
              <a:rPr lang="en-US" sz="2800" dirty="0" smtClean="0"/>
              <a:t>Even if you couldn’t fight, you were expected to help out like this man – using a riveter. </a:t>
            </a:r>
          </a:p>
          <a:p>
            <a:pPr algn="ctr"/>
            <a:endParaRPr lang="en-US" sz="2800" dirty="0">
              <a:solidFill>
                <a:srgbClr val="00B0F0"/>
              </a:solidFill>
            </a:endParaRPr>
          </a:p>
          <a:p>
            <a:pPr algn="ctr"/>
            <a:r>
              <a:rPr lang="en-US" sz="2800" dirty="0" smtClean="0">
                <a:solidFill>
                  <a:srgbClr val="00B0F0"/>
                </a:solidFill>
              </a:rPr>
              <a:t>During the war, the government set up the </a:t>
            </a:r>
            <a:r>
              <a:rPr lang="en-US" sz="2800" b="1" u="sng" dirty="0" smtClean="0">
                <a:solidFill>
                  <a:srgbClr val="00B0F0"/>
                </a:solidFill>
              </a:rPr>
              <a:t>War Industries Board</a:t>
            </a:r>
            <a:r>
              <a:rPr lang="en-US" sz="2800" b="1" dirty="0" smtClean="0">
                <a:solidFill>
                  <a:srgbClr val="00B0F0"/>
                </a:solidFill>
              </a:rPr>
              <a:t> </a:t>
            </a:r>
            <a:r>
              <a:rPr lang="en-US" sz="2800" dirty="0" smtClean="0">
                <a:solidFill>
                  <a:srgbClr val="00B0F0"/>
                </a:solidFill>
              </a:rPr>
              <a:t>to regulate industry, reduce waste, and speed up production.  They told many businesses what to produce, and how much.  They even set prices for some things.</a:t>
            </a:r>
            <a:endParaRPr lang="en-US" sz="2800"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38200"/>
            <a:ext cx="9144000" cy="2062103"/>
          </a:xfrm>
          <a:prstGeom prst="rect">
            <a:avLst/>
          </a:prstGeom>
          <a:noFill/>
        </p:spPr>
        <p:txBody>
          <a:bodyPr wrap="square" rtlCol="0">
            <a:spAutoFit/>
          </a:bodyPr>
          <a:lstStyle/>
          <a:p>
            <a:pPr algn="ctr"/>
            <a:r>
              <a:rPr lang="en-US" sz="3200" dirty="0" smtClean="0">
                <a:solidFill>
                  <a:srgbClr val="00B0F0"/>
                </a:solidFill>
              </a:rPr>
              <a:t>To maintain high levels of efficiency, the government set up the National War Labor Board in 1918 to help settle disputes with labor unions.  It improved factory conditions, promoted safety inspections</a:t>
            </a:r>
            <a:endParaRPr lang="en-US" sz="3200" dirty="0">
              <a:solidFill>
                <a:srgbClr val="00B0F0"/>
              </a:solidFill>
            </a:endParaRPr>
          </a:p>
        </p:txBody>
      </p:sp>
      <p:sp>
        <p:nvSpPr>
          <p:cNvPr id="5" name="TextBox 4"/>
          <p:cNvSpPr txBox="1"/>
          <p:nvPr/>
        </p:nvSpPr>
        <p:spPr>
          <a:xfrm>
            <a:off x="0" y="4114800"/>
            <a:ext cx="9144000" cy="1077218"/>
          </a:xfrm>
          <a:prstGeom prst="rect">
            <a:avLst/>
          </a:prstGeom>
          <a:noFill/>
        </p:spPr>
        <p:txBody>
          <a:bodyPr wrap="square" rtlCol="0">
            <a:spAutoFit/>
          </a:bodyPr>
          <a:lstStyle/>
          <a:p>
            <a:pPr algn="ctr"/>
            <a:r>
              <a:rPr lang="en-US" sz="3200" dirty="0" smtClean="0"/>
              <a:t>Why do you think it would have been a bad idea to ignore workers during the war?</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urse_600.jpg"/>
          <p:cNvPicPr>
            <a:picLocks noGrp="1" noChangeAspect="1"/>
          </p:cNvPicPr>
          <p:nvPr>
            <p:ph idx="1"/>
          </p:nvPr>
        </p:nvPicPr>
        <p:blipFill>
          <a:blip r:embed="rId2" cstate="print"/>
          <a:stretch>
            <a:fillRect/>
          </a:stretch>
        </p:blipFill>
        <p:spPr>
          <a:xfrm>
            <a:off x="0" y="0"/>
            <a:ext cx="5198364" cy="6858000"/>
          </a:xfrm>
        </p:spPr>
      </p:pic>
      <p:sp>
        <p:nvSpPr>
          <p:cNvPr id="5" name="TextBox 4"/>
          <p:cNvSpPr txBox="1"/>
          <p:nvPr/>
        </p:nvSpPr>
        <p:spPr>
          <a:xfrm>
            <a:off x="5410200" y="1828800"/>
            <a:ext cx="3733800" cy="2554545"/>
          </a:xfrm>
          <a:prstGeom prst="rect">
            <a:avLst/>
          </a:prstGeom>
          <a:noFill/>
        </p:spPr>
        <p:txBody>
          <a:bodyPr wrap="square" rtlCol="0">
            <a:spAutoFit/>
          </a:bodyPr>
          <a:lstStyle/>
          <a:p>
            <a:pPr algn="ctr"/>
            <a:r>
              <a:rPr lang="en-US" sz="3200" dirty="0" smtClean="0">
                <a:solidFill>
                  <a:srgbClr val="00B0F0"/>
                </a:solidFill>
              </a:rPr>
              <a:t>Women were encouraged to become involved as well.  Many became nurses during the war.</a:t>
            </a:r>
            <a:endParaRPr lang="en-US" sz="3200" dirty="0">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men workers.jpg"/>
          <p:cNvPicPr>
            <a:picLocks noGrp="1" noChangeAspect="1"/>
          </p:cNvPicPr>
          <p:nvPr>
            <p:ph idx="1"/>
          </p:nvPr>
        </p:nvPicPr>
        <p:blipFill>
          <a:blip r:embed="rId2" cstate="print"/>
          <a:stretch>
            <a:fillRect/>
          </a:stretch>
        </p:blipFill>
        <p:spPr>
          <a:xfrm>
            <a:off x="0" y="0"/>
            <a:ext cx="4556810" cy="6858000"/>
          </a:xfrm>
        </p:spPr>
      </p:pic>
      <p:sp>
        <p:nvSpPr>
          <p:cNvPr id="5" name="TextBox 4"/>
          <p:cNvSpPr txBox="1"/>
          <p:nvPr/>
        </p:nvSpPr>
        <p:spPr>
          <a:xfrm>
            <a:off x="4800600" y="2057400"/>
            <a:ext cx="4343400" cy="2554545"/>
          </a:xfrm>
          <a:prstGeom prst="rect">
            <a:avLst/>
          </a:prstGeom>
          <a:noFill/>
        </p:spPr>
        <p:txBody>
          <a:bodyPr wrap="square" rtlCol="0">
            <a:spAutoFit/>
          </a:bodyPr>
          <a:lstStyle/>
          <a:p>
            <a:pPr algn="ctr"/>
            <a:r>
              <a:rPr lang="en-US" sz="3200" dirty="0" smtClean="0">
                <a:solidFill>
                  <a:srgbClr val="00B0F0"/>
                </a:solidFill>
              </a:rPr>
              <a:t>Others went to work in the factories and other industry, picking up jobs that men left behind to go off and fight.</a:t>
            </a:r>
            <a:endParaRPr lang="en-US" sz="3200" dirty="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09600"/>
            <a:ext cx="9144000" cy="4524315"/>
          </a:xfrm>
          <a:prstGeom prst="rect">
            <a:avLst/>
          </a:prstGeom>
          <a:noFill/>
        </p:spPr>
        <p:txBody>
          <a:bodyPr wrap="square" rtlCol="0">
            <a:spAutoFit/>
          </a:bodyPr>
          <a:lstStyle/>
          <a:p>
            <a:pPr algn="ctr"/>
            <a:r>
              <a:rPr lang="en-US" sz="3600" dirty="0" smtClean="0"/>
              <a:t>Notice any African Americans in the propaganda? </a:t>
            </a:r>
            <a:r>
              <a:rPr lang="en-US" sz="3600" dirty="0" smtClean="0"/>
              <a:t>Even though you don’t, know that:</a:t>
            </a:r>
            <a:endParaRPr lang="en-US" sz="3600" dirty="0"/>
          </a:p>
          <a:p>
            <a:pPr algn="ctr"/>
            <a:endParaRPr lang="en-US" sz="3600" dirty="0" smtClean="0"/>
          </a:p>
          <a:p>
            <a:pPr algn="ctr"/>
            <a:r>
              <a:rPr lang="en-US" sz="3600" dirty="0">
                <a:solidFill>
                  <a:srgbClr val="00B0F0"/>
                </a:solidFill>
              </a:rPr>
              <a:t>M</a:t>
            </a:r>
            <a:r>
              <a:rPr lang="en-US" sz="3600" dirty="0" smtClean="0">
                <a:solidFill>
                  <a:srgbClr val="00B0F0"/>
                </a:solidFill>
              </a:rPr>
              <a:t>any African Americans began to leave the south where they faced hatred and segregation and moved north – especially to cities – to work in factories and seek a better life.  This was known as the </a:t>
            </a:r>
            <a:r>
              <a:rPr lang="en-US" sz="3600" b="1" u="sng" dirty="0" smtClean="0">
                <a:solidFill>
                  <a:srgbClr val="00B0F0"/>
                </a:solidFill>
              </a:rPr>
              <a:t>Great Migration</a:t>
            </a:r>
            <a:r>
              <a:rPr lang="en-US" sz="3600" dirty="0" smtClean="0">
                <a:solidFill>
                  <a:srgbClr val="00B0F0"/>
                </a:solidFill>
              </a:rPr>
              <a:t>.</a:t>
            </a:r>
            <a:endParaRPr lang="en-US" sz="3600"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If you see </a:t>
            </a:r>
            <a:r>
              <a:rPr lang="en-US" i="1" dirty="0" smtClean="0">
                <a:solidFill>
                  <a:srgbClr val="00B0F0"/>
                </a:solidFill>
              </a:rPr>
              <a:t>blue text</a:t>
            </a:r>
            <a:r>
              <a:rPr lang="en-US" i="1" dirty="0" smtClean="0"/>
              <a:t>, copy it down on your paper. Start with this information.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00B0F0"/>
                </a:solidFill>
              </a:rPr>
              <a:t>President Wilson set up the </a:t>
            </a:r>
            <a:r>
              <a:rPr lang="en-US" b="1" u="sng" dirty="0" smtClean="0">
                <a:solidFill>
                  <a:srgbClr val="00B0F0"/>
                </a:solidFill>
              </a:rPr>
              <a:t>Committee on Public Information</a:t>
            </a:r>
            <a:r>
              <a:rPr lang="en-US" dirty="0" smtClean="0">
                <a:solidFill>
                  <a:srgbClr val="00B0F0"/>
                </a:solidFill>
              </a:rPr>
              <a:t> to build support for the war.</a:t>
            </a:r>
          </a:p>
          <a:p>
            <a:pPr>
              <a:buNone/>
            </a:pPr>
            <a:endParaRPr lang="en-US" dirty="0">
              <a:solidFill>
                <a:srgbClr val="00B0F0"/>
              </a:solidFill>
            </a:endParaRPr>
          </a:p>
          <a:p>
            <a:pPr>
              <a:buNone/>
            </a:pPr>
            <a:r>
              <a:rPr lang="en-US" dirty="0" smtClean="0">
                <a:solidFill>
                  <a:srgbClr val="00B0F0"/>
                </a:solidFill>
              </a:rPr>
              <a:t>Wilson selected former muckraker </a:t>
            </a:r>
            <a:r>
              <a:rPr lang="en-US" b="1" u="sng" dirty="0" smtClean="0">
                <a:solidFill>
                  <a:srgbClr val="00B0F0"/>
                </a:solidFill>
              </a:rPr>
              <a:t>George Creel</a:t>
            </a:r>
            <a:r>
              <a:rPr lang="en-US" dirty="0" smtClean="0">
                <a:solidFill>
                  <a:srgbClr val="00B0F0"/>
                </a:solidFill>
              </a:rPr>
              <a:t> to head the organization.</a:t>
            </a:r>
          </a:p>
          <a:p>
            <a:pPr>
              <a:buNone/>
            </a:pPr>
            <a:endParaRPr lang="en-US" dirty="0">
              <a:solidFill>
                <a:srgbClr val="00B0F0"/>
              </a:solidFill>
            </a:endParaRPr>
          </a:p>
          <a:p>
            <a:pPr>
              <a:buNone/>
            </a:pPr>
            <a:r>
              <a:rPr lang="en-US" dirty="0" smtClean="0">
                <a:solidFill>
                  <a:srgbClr val="00B0F0"/>
                </a:solidFill>
              </a:rPr>
              <a:t>Creel persuaded advertisers and artists to create thousands of posters, cartoons, paintings, etc. to do this – he called them </a:t>
            </a:r>
            <a:r>
              <a:rPr lang="en-US" b="1" dirty="0" smtClean="0">
                <a:solidFill>
                  <a:srgbClr val="00B0F0"/>
                </a:solidFill>
              </a:rPr>
              <a:t>“</a:t>
            </a:r>
            <a:r>
              <a:rPr lang="en-US" b="1" u="sng" dirty="0" smtClean="0">
                <a:solidFill>
                  <a:srgbClr val="00B0F0"/>
                </a:solidFill>
              </a:rPr>
              <a:t>four minute men</a:t>
            </a:r>
            <a:r>
              <a:rPr lang="en-US" b="1" dirty="0" smtClean="0">
                <a:solidFill>
                  <a:srgbClr val="00B0F0"/>
                </a:solidFill>
              </a:rPr>
              <a:t>”.</a:t>
            </a:r>
            <a:endParaRPr lang="en-US" dirty="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oysandgirls_600.jpg"/>
          <p:cNvPicPr>
            <a:picLocks noGrp="1" noChangeAspect="1"/>
          </p:cNvPicPr>
          <p:nvPr>
            <p:ph idx="1"/>
          </p:nvPr>
        </p:nvPicPr>
        <p:blipFill>
          <a:blip r:embed="rId2" cstate="print"/>
          <a:stretch>
            <a:fillRect/>
          </a:stretch>
        </p:blipFill>
        <p:spPr>
          <a:xfrm>
            <a:off x="-1" y="0"/>
            <a:ext cx="5102351" cy="6858000"/>
          </a:xfrm>
        </p:spPr>
      </p:pic>
      <p:sp>
        <p:nvSpPr>
          <p:cNvPr id="5" name="TextBox 4"/>
          <p:cNvSpPr txBox="1"/>
          <p:nvPr/>
        </p:nvSpPr>
        <p:spPr>
          <a:xfrm>
            <a:off x="5410200" y="2438400"/>
            <a:ext cx="3733800" cy="2062103"/>
          </a:xfrm>
          <a:prstGeom prst="rect">
            <a:avLst/>
          </a:prstGeom>
          <a:noFill/>
        </p:spPr>
        <p:txBody>
          <a:bodyPr wrap="square" rtlCol="0">
            <a:spAutoFit/>
          </a:bodyPr>
          <a:lstStyle/>
          <a:p>
            <a:pPr algn="ctr"/>
            <a:r>
              <a:rPr lang="en-US" sz="3200" dirty="0" smtClean="0"/>
              <a:t>EVERYONE was encouraged to help support the war effort.</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d_600.jpg"/>
          <p:cNvPicPr>
            <a:picLocks noGrp="1" noChangeAspect="1"/>
          </p:cNvPicPr>
          <p:nvPr>
            <p:ph idx="1"/>
          </p:nvPr>
        </p:nvPicPr>
        <p:blipFill>
          <a:blip r:embed="rId2" cstate="print"/>
          <a:stretch>
            <a:fillRect/>
          </a:stretch>
        </p:blipFill>
        <p:spPr>
          <a:xfrm>
            <a:off x="0" y="0"/>
            <a:ext cx="4608576" cy="6858000"/>
          </a:xfrm>
        </p:spPr>
      </p:pic>
      <p:sp>
        <p:nvSpPr>
          <p:cNvPr id="5" name="TextBox 4"/>
          <p:cNvSpPr txBox="1"/>
          <p:nvPr/>
        </p:nvSpPr>
        <p:spPr>
          <a:xfrm>
            <a:off x="4800600" y="1600200"/>
            <a:ext cx="4114800" cy="3108543"/>
          </a:xfrm>
          <a:prstGeom prst="rect">
            <a:avLst/>
          </a:prstGeom>
          <a:noFill/>
        </p:spPr>
        <p:txBody>
          <a:bodyPr wrap="square" rtlCol="0">
            <a:spAutoFit/>
          </a:bodyPr>
          <a:lstStyle/>
          <a:p>
            <a:pPr algn="ctr"/>
            <a:r>
              <a:rPr lang="en-US" sz="2800" dirty="0" smtClean="0">
                <a:solidFill>
                  <a:srgbClr val="00B0F0"/>
                </a:solidFill>
              </a:rPr>
              <a:t>The government encouraged farmers to increase production, and families to grow and maintain a garden at home.  Our troops and our allies needed FOOD!</a:t>
            </a:r>
            <a:endParaRPr lang="en-US" sz="2800" dirty="0">
              <a:solidFill>
                <a:srgbClr val="00B0F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s_propaganda-4.jpg"/>
          <p:cNvPicPr>
            <a:picLocks noGrp="1" noChangeAspect="1"/>
          </p:cNvPicPr>
          <p:nvPr>
            <p:ph idx="1"/>
          </p:nvPr>
        </p:nvPicPr>
        <p:blipFill>
          <a:blip r:embed="rId2" cstate="print"/>
          <a:stretch>
            <a:fillRect/>
          </a:stretch>
        </p:blipFill>
        <p:spPr>
          <a:xfrm>
            <a:off x="0" y="0"/>
            <a:ext cx="4653208" cy="6858000"/>
          </a:xfrm>
        </p:spPr>
      </p:pic>
      <p:sp>
        <p:nvSpPr>
          <p:cNvPr id="5" name="TextBox 4"/>
          <p:cNvSpPr txBox="1"/>
          <p:nvPr/>
        </p:nvSpPr>
        <p:spPr>
          <a:xfrm>
            <a:off x="4648200" y="1219200"/>
            <a:ext cx="4495800" cy="4031873"/>
          </a:xfrm>
          <a:prstGeom prst="rect">
            <a:avLst/>
          </a:prstGeom>
          <a:noFill/>
        </p:spPr>
        <p:txBody>
          <a:bodyPr wrap="square" rtlCol="0">
            <a:spAutoFit/>
          </a:bodyPr>
          <a:lstStyle/>
          <a:p>
            <a:pPr algn="ctr"/>
            <a:r>
              <a:rPr lang="en-US" sz="3200" dirty="0" smtClean="0">
                <a:solidFill>
                  <a:srgbClr val="00B0F0"/>
                </a:solidFill>
              </a:rPr>
              <a:t>The government also encouraged Americans to sacrifice for the war effort, sponsoring “Meatless Mondays” and “</a:t>
            </a:r>
            <a:r>
              <a:rPr lang="en-US" sz="3200" dirty="0" err="1" smtClean="0">
                <a:solidFill>
                  <a:srgbClr val="00B0F0"/>
                </a:solidFill>
              </a:rPr>
              <a:t>Wheatless</a:t>
            </a:r>
            <a:r>
              <a:rPr lang="en-US" sz="3200" dirty="0" smtClean="0">
                <a:solidFill>
                  <a:srgbClr val="00B0F0"/>
                </a:solidFill>
              </a:rPr>
              <a:t> Wednesdays” where they would not eat certain foods.</a:t>
            </a:r>
            <a:endParaRPr lang="en-US" sz="3200" dirty="0">
              <a:solidFill>
                <a:srgbClr val="00B0F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3262816" cy="646331"/>
          </a:xfrm>
          <a:prstGeom prst="rect">
            <a:avLst/>
          </a:prstGeom>
          <a:noFill/>
        </p:spPr>
        <p:txBody>
          <a:bodyPr wrap="none" rtlCol="0">
            <a:spAutoFit/>
          </a:bodyPr>
          <a:lstStyle/>
          <a:p>
            <a:r>
              <a:rPr lang="en-US" sz="3600" b="1" dirty="0" smtClean="0">
                <a:solidFill>
                  <a:srgbClr val="FF0000"/>
                </a:solidFill>
              </a:rPr>
              <a:t>The Down Sides</a:t>
            </a:r>
            <a:endParaRPr lang="en-US" b="1" dirty="0">
              <a:solidFill>
                <a:srgbClr val="FF0000"/>
              </a:solidFill>
            </a:endParaRPr>
          </a:p>
        </p:txBody>
      </p:sp>
      <p:sp>
        <p:nvSpPr>
          <p:cNvPr id="5" name="TextBox 4"/>
          <p:cNvSpPr txBox="1"/>
          <p:nvPr/>
        </p:nvSpPr>
        <p:spPr>
          <a:xfrm>
            <a:off x="533401" y="1600200"/>
            <a:ext cx="8229600" cy="4647426"/>
          </a:xfrm>
          <a:prstGeom prst="rect">
            <a:avLst/>
          </a:prstGeom>
          <a:noFill/>
        </p:spPr>
        <p:txBody>
          <a:bodyPr wrap="square" rtlCol="0">
            <a:spAutoFit/>
          </a:bodyPr>
          <a:lstStyle/>
          <a:p>
            <a:r>
              <a:rPr lang="en-US" sz="3200" dirty="0" smtClean="0">
                <a:solidFill>
                  <a:srgbClr val="00B0F0"/>
                </a:solidFill>
              </a:rPr>
              <a:t>With such an emphasis on patriotism and making the enemy look evil, Americans began to distrust immigrants even more.  </a:t>
            </a:r>
            <a:r>
              <a:rPr lang="en-US" sz="3200" dirty="0" smtClean="0">
                <a:solidFill>
                  <a:schemeClr val="tx1">
                    <a:lumMod val="95000"/>
                  </a:schemeClr>
                </a:solidFill>
              </a:rPr>
              <a:t>If it wasn’t “American,” it was suspicious. </a:t>
            </a:r>
          </a:p>
          <a:p>
            <a:endParaRPr lang="en-US" sz="3200" dirty="0" smtClean="0">
              <a:solidFill>
                <a:srgbClr val="00B0F0"/>
              </a:solidFill>
            </a:endParaRPr>
          </a:p>
          <a:p>
            <a:r>
              <a:rPr lang="en-US" sz="3200" dirty="0" smtClean="0"/>
              <a:t>German words were replaced with alternatives:</a:t>
            </a:r>
          </a:p>
          <a:p>
            <a:r>
              <a:rPr lang="en-US" sz="2400" dirty="0" smtClean="0"/>
              <a:t>“Hamburger” (named after a German town) became “</a:t>
            </a:r>
            <a:r>
              <a:rPr lang="en-US" sz="2400" dirty="0"/>
              <a:t>S</a:t>
            </a:r>
            <a:r>
              <a:rPr lang="en-US" sz="2400" dirty="0" smtClean="0"/>
              <a:t>alisbury steak” or the “Liberty Sandwich”</a:t>
            </a:r>
          </a:p>
          <a:p>
            <a:r>
              <a:rPr lang="en-US" sz="2400" dirty="0" smtClean="0"/>
              <a:t>“</a:t>
            </a:r>
            <a:r>
              <a:rPr lang="en-US" sz="2400" dirty="0" err="1" smtClean="0"/>
              <a:t>Sourkraut</a:t>
            </a:r>
            <a:r>
              <a:rPr lang="en-US" sz="2400" dirty="0" smtClean="0"/>
              <a:t>” became “liberty cabbage”</a:t>
            </a:r>
          </a:p>
          <a:p>
            <a:endParaRPr lang="en-US" sz="3200" dirty="0">
              <a:solidFill>
                <a:srgbClr val="00B0F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686800" cy="5509200"/>
          </a:xfrm>
          <a:prstGeom prst="rect">
            <a:avLst/>
          </a:prstGeom>
        </p:spPr>
        <p:txBody>
          <a:bodyPr wrap="square">
            <a:spAutoFit/>
          </a:bodyPr>
          <a:lstStyle/>
          <a:p>
            <a:r>
              <a:rPr lang="en-US" sz="3200" dirty="0" smtClean="0">
                <a:solidFill>
                  <a:srgbClr val="00B0F0"/>
                </a:solidFill>
              </a:rPr>
              <a:t>The government passed the </a:t>
            </a:r>
            <a:r>
              <a:rPr lang="en-US" sz="3200" b="1" u="sng" dirty="0" smtClean="0">
                <a:solidFill>
                  <a:srgbClr val="00B0F0"/>
                </a:solidFill>
              </a:rPr>
              <a:t>Espionage and Sedition Acts</a:t>
            </a:r>
            <a:r>
              <a:rPr lang="en-US" sz="3200" b="1" dirty="0" smtClean="0">
                <a:solidFill>
                  <a:srgbClr val="00B0F0"/>
                </a:solidFill>
              </a:rPr>
              <a:t>,</a:t>
            </a:r>
            <a:r>
              <a:rPr lang="en-US" sz="3200" dirty="0" smtClean="0">
                <a:solidFill>
                  <a:srgbClr val="00B0F0"/>
                </a:solidFill>
              </a:rPr>
              <a:t> making it illegal to interfere with the war effort, or even say something disloyal against the government.  </a:t>
            </a:r>
            <a:r>
              <a:rPr lang="en-US" sz="3200" dirty="0" smtClean="0"/>
              <a:t>Many believed these laws violated the 1</a:t>
            </a:r>
            <a:r>
              <a:rPr lang="en-US" sz="3200" baseline="30000" dirty="0" smtClean="0"/>
              <a:t>st</a:t>
            </a:r>
            <a:r>
              <a:rPr lang="en-US" sz="3200" dirty="0" smtClean="0"/>
              <a:t> Amendment (freedom of speech).</a:t>
            </a:r>
          </a:p>
          <a:p>
            <a:endParaRPr lang="en-US" sz="3200" dirty="0"/>
          </a:p>
          <a:p>
            <a:r>
              <a:rPr lang="en-US" sz="3200" dirty="0" smtClean="0"/>
              <a:t>Socialists and labor leaders were especially targeted.  Eugene V. Debs was arrested and imprisoned for 10 years for criticizing the war and the draft.  Emma Goldman was deported with many others, sent away on a ship to Russia. </a:t>
            </a:r>
            <a:endParaRPr lang="en-US" sz="3200" dirty="0"/>
          </a:p>
        </p:txBody>
      </p:sp>
      <p:sp>
        <p:nvSpPr>
          <p:cNvPr id="5" name="TextBox 4"/>
          <p:cNvSpPr txBox="1"/>
          <p:nvPr/>
        </p:nvSpPr>
        <p:spPr>
          <a:xfrm>
            <a:off x="381000" y="381000"/>
            <a:ext cx="3262816" cy="646331"/>
          </a:xfrm>
          <a:prstGeom prst="rect">
            <a:avLst/>
          </a:prstGeom>
          <a:noFill/>
        </p:spPr>
        <p:txBody>
          <a:bodyPr wrap="none" rtlCol="0">
            <a:spAutoFit/>
          </a:bodyPr>
          <a:lstStyle/>
          <a:p>
            <a:r>
              <a:rPr lang="en-US" sz="3600" b="1" dirty="0" smtClean="0">
                <a:solidFill>
                  <a:srgbClr val="FF0000"/>
                </a:solidFill>
              </a:rPr>
              <a:t>The Down Sides</a:t>
            </a:r>
            <a:endParaRPr lang="en-US" b="1"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solidFill>
                  <a:srgbClr val="00B0F0"/>
                </a:solidFill>
              </a:rPr>
              <a:t>Schenck</a:t>
            </a:r>
            <a:r>
              <a:rPr lang="en-US" b="1" u="sng" dirty="0" smtClean="0">
                <a:solidFill>
                  <a:srgbClr val="00B0F0"/>
                </a:solidFill>
              </a:rPr>
              <a:t> v. United States </a:t>
            </a:r>
            <a:r>
              <a:rPr lang="en-US" dirty="0" smtClean="0">
                <a:solidFill>
                  <a:srgbClr val="00B0F0"/>
                </a:solidFill>
              </a:rPr>
              <a:t>(1919)</a:t>
            </a:r>
            <a:endParaRPr lang="en-US" dirty="0">
              <a:solidFill>
                <a:srgbClr val="00B0F0"/>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Charles </a:t>
            </a:r>
            <a:r>
              <a:rPr lang="en-US" dirty="0" err="1" smtClean="0"/>
              <a:t>Schenck</a:t>
            </a:r>
            <a:r>
              <a:rPr lang="en-US" dirty="0" smtClean="0"/>
              <a:t> – a Socialist leader.  Distributed pamphlets criticizing the draft.</a:t>
            </a:r>
          </a:p>
          <a:p>
            <a:r>
              <a:rPr lang="en-US" dirty="0" err="1" smtClean="0"/>
              <a:t>Schenck</a:t>
            </a:r>
            <a:r>
              <a:rPr lang="en-US" dirty="0" smtClean="0"/>
              <a:t> was arrested, but appealed his case to the Supreme Court, arguing that the Espionage and Sedition Acts were unconstitutional.</a:t>
            </a:r>
          </a:p>
          <a:p>
            <a:r>
              <a:rPr lang="en-US" dirty="0" smtClean="0">
                <a:solidFill>
                  <a:srgbClr val="00B0F0"/>
                </a:solidFill>
              </a:rPr>
              <a:t>The Court ruled unanimously certain limits on the 1</a:t>
            </a:r>
            <a:r>
              <a:rPr lang="en-US" baseline="30000" dirty="0" smtClean="0">
                <a:solidFill>
                  <a:srgbClr val="00B0F0"/>
                </a:solidFill>
              </a:rPr>
              <a:t>st</a:t>
            </a:r>
            <a:r>
              <a:rPr lang="en-US" dirty="0" smtClean="0">
                <a:solidFill>
                  <a:srgbClr val="00B0F0"/>
                </a:solidFill>
              </a:rPr>
              <a:t> Amendment were OK – you cannot, with your free speech, create a “clear and present danger” such as yelling “FIRE!” in a crowded movie theater.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Your Turn!</a:t>
            </a:r>
            <a:endParaRPr lang="en-US" dirty="0"/>
          </a:p>
        </p:txBody>
      </p:sp>
      <p:sp>
        <p:nvSpPr>
          <p:cNvPr id="3" name="Content Placeholder 2"/>
          <p:cNvSpPr>
            <a:spLocks noGrp="1"/>
          </p:cNvSpPr>
          <p:nvPr>
            <p:ph idx="1"/>
          </p:nvPr>
        </p:nvSpPr>
        <p:spPr>
          <a:xfrm>
            <a:off x="457200" y="1295400"/>
            <a:ext cx="8229600" cy="4876800"/>
          </a:xfrm>
        </p:spPr>
        <p:txBody>
          <a:bodyPr>
            <a:normAutofit lnSpcReduction="10000"/>
          </a:bodyPr>
          <a:lstStyle/>
          <a:p>
            <a:pPr>
              <a:buNone/>
            </a:pPr>
            <a:r>
              <a:rPr lang="en-US" b="1" u="sng" dirty="0" smtClean="0"/>
              <a:t>Create a propaganda poster of your own.  </a:t>
            </a:r>
            <a:r>
              <a:rPr lang="en-US" dirty="0" smtClean="0"/>
              <a:t>Remember, the purpose of propaganda is to persuade people that something is either very good or very bad – even if that requires exaggeration or lies.  Here are some ideas:</a:t>
            </a:r>
          </a:p>
          <a:p>
            <a:r>
              <a:rPr lang="en-US" i="1" dirty="0" smtClean="0">
                <a:solidFill>
                  <a:srgbClr val="FFC000"/>
                </a:solidFill>
              </a:rPr>
              <a:t>Convince people to buy war bonds.</a:t>
            </a:r>
          </a:p>
          <a:p>
            <a:r>
              <a:rPr lang="en-US" i="1" dirty="0" smtClean="0">
                <a:solidFill>
                  <a:srgbClr val="FFC000"/>
                </a:solidFill>
              </a:rPr>
              <a:t>Convince men to join the army, navy, etc.</a:t>
            </a:r>
          </a:p>
          <a:p>
            <a:r>
              <a:rPr lang="en-US" i="1" dirty="0" smtClean="0">
                <a:solidFill>
                  <a:srgbClr val="FFC000"/>
                </a:solidFill>
              </a:rPr>
              <a:t>Convince people that the enemy is evil and must be defeated.</a:t>
            </a:r>
          </a:p>
          <a:p>
            <a:r>
              <a:rPr lang="en-US" i="1" dirty="0" smtClean="0">
                <a:solidFill>
                  <a:srgbClr val="FFC000"/>
                </a:solidFill>
              </a:rPr>
              <a:t>Or, come up with your own idea.</a:t>
            </a:r>
            <a:endParaRPr lang="en-US" i="1" dirty="0">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et me congratulate your majesty.jpg"/>
          <p:cNvPicPr>
            <a:picLocks noGrp="1" noChangeAspect="1"/>
          </p:cNvPicPr>
          <p:nvPr>
            <p:ph idx="1"/>
          </p:nvPr>
        </p:nvPicPr>
        <p:blipFill>
          <a:blip r:embed="rId2" cstate="print"/>
          <a:stretch>
            <a:fillRect/>
          </a:stretch>
        </p:blipFill>
        <p:spPr>
          <a:xfrm>
            <a:off x="457200" y="2632275"/>
            <a:ext cx="8229600" cy="4225725"/>
          </a:xfrm>
        </p:spPr>
      </p:pic>
      <p:sp>
        <p:nvSpPr>
          <p:cNvPr id="8" name="TextBox 7"/>
          <p:cNvSpPr txBox="1"/>
          <p:nvPr/>
        </p:nvSpPr>
        <p:spPr>
          <a:xfrm>
            <a:off x="304800" y="228600"/>
            <a:ext cx="8610600" cy="2062103"/>
          </a:xfrm>
          <a:prstGeom prst="rect">
            <a:avLst/>
          </a:prstGeom>
          <a:noFill/>
        </p:spPr>
        <p:txBody>
          <a:bodyPr wrap="square" rtlCol="0">
            <a:spAutoFit/>
          </a:bodyPr>
          <a:lstStyle/>
          <a:p>
            <a:pPr algn="ctr"/>
            <a:r>
              <a:rPr lang="en-US" sz="3200" dirty="0" smtClean="0">
                <a:solidFill>
                  <a:srgbClr val="00B0F0"/>
                </a:solidFill>
              </a:rPr>
              <a:t>One of the goals: demonize the enemy so Americans wanted to fight them.</a:t>
            </a:r>
          </a:p>
          <a:p>
            <a:pPr algn="ctr"/>
            <a:endParaRPr lang="en-US" sz="3200" dirty="0"/>
          </a:p>
          <a:p>
            <a:pPr algn="ctr"/>
            <a:r>
              <a:rPr lang="en-US" sz="3200" dirty="0" smtClean="0"/>
              <a:t>Who are the two figures in this poster?</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dbrute_500.jpg"/>
          <p:cNvPicPr>
            <a:picLocks noGrp="1" noChangeAspect="1"/>
          </p:cNvPicPr>
          <p:nvPr>
            <p:ph idx="1"/>
          </p:nvPr>
        </p:nvPicPr>
        <p:blipFill>
          <a:blip r:embed="rId2" cstate="print"/>
          <a:stretch>
            <a:fillRect/>
          </a:stretch>
        </p:blipFill>
        <p:spPr>
          <a:xfrm>
            <a:off x="0" y="0"/>
            <a:ext cx="4498848" cy="6858000"/>
          </a:xfrm>
        </p:spPr>
      </p:pic>
      <p:sp>
        <p:nvSpPr>
          <p:cNvPr id="5" name="TextBox 4"/>
          <p:cNvSpPr txBox="1"/>
          <p:nvPr/>
        </p:nvSpPr>
        <p:spPr>
          <a:xfrm>
            <a:off x="4572000" y="762000"/>
            <a:ext cx="4572000" cy="5632311"/>
          </a:xfrm>
          <a:prstGeom prst="rect">
            <a:avLst/>
          </a:prstGeom>
          <a:noFill/>
        </p:spPr>
        <p:txBody>
          <a:bodyPr wrap="square" rtlCol="0">
            <a:spAutoFit/>
          </a:bodyPr>
          <a:lstStyle/>
          <a:p>
            <a:pPr algn="ctr"/>
            <a:r>
              <a:rPr lang="en-US" sz="3600" dirty="0" smtClean="0">
                <a:solidFill>
                  <a:srgbClr val="00B0F0"/>
                </a:solidFill>
              </a:rPr>
              <a:t>This tactic was also used to inspire men to join the military.</a:t>
            </a:r>
          </a:p>
          <a:p>
            <a:pPr algn="ctr"/>
            <a:endParaRPr lang="en-US" sz="3600" dirty="0"/>
          </a:p>
          <a:p>
            <a:pPr algn="ctr"/>
            <a:r>
              <a:rPr lang="en-US" sz="3600" dirty="0" smtClean="0"/>
              <a:t>Who do you think the “mad brute” is?</a:t>
            </a:r>
          </a:p>
          <a:p>
            <a:pPr algn="ctr"/>
            <a:endParaRPr lang="en-US" sz="3600" dirty="0"/>
          </a:p>
          <a:p>
            <a:pPr algn="ctr"/>
            <a:r>
              <a:rPr lang="en-US" sz="3600" dirty="0" smtClean="0"/>
              <a:t>Where is he in this picture?  Look under his feet!</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t back the hun.jpg"/>
          <p:cNvPicPr>
            <a:picLocks noGrp="1" noChangeAspect="1"/>
          </p:cNvPicPr>
          <p:nvPr>
            <p:ph idx="1"/>
          </p:nvPr>
        </p:nvPicPr>
        <p:blipFill>
          <a:blip r:embed="rId2" cstate="print"/>
          <a:stretch>
            <a:fillRect/>
          </a:stretch>
        </p:blipFill>
        <p:spPr>
          <a:xfrm>
            <a:off x="-1" y="0"/>
            <a:ext cx="4539996" cy="6858000"/>
          </a:xfrm>
        </p:spPr>
      </p:pic>
      <p:sp>
        <p:nvSpPr>
          <p:cNvPr id="5" name="TextBox 4"/>
          <p:cNvSpPr txBox="1"/>
          <p:nvPr/>
        </p:nvSpPr>
        <p:spPr>
          <a:xfrm>
            <a:off x="4876800" y="0"/>
            <a:ext cx="3886200" cy="6986528"/>
          </a:xfrm>
          <a:prstGeom prst="rect">
            <a:avLst/>
          </a:prstGeom>
          <a:noFill/>
        </p:spPr>
        <p:txBody>
          <a:bodyPr wrap="square" rtlCol="0">
            <a:spAutoFit/>
          </a:bodyPr>
          <a:lstStyle/>
          <a:p>
            <a:pPr algn="ctr"/>
            <a:r>
              <a:rPr lang="en-US" sz="3200" dirty="0" smtClean="0">
                <a:solidFill>
                  <a:srgbClr val="00B0F0"/>
                </a:solidFill>
              </a:rPr>
              <a:t>To help pay for the war, the government sold </a:t>
            </a:r>
            <a:r>
              <a:rPr lang="en-US" sz="3200" b="1" u="sng" dirty="0" smtClean="0">
                <a:solidFill>
                  <a:srgbClr val="00B0F0"/>
                </a:solidFill>
              </a:rPr>
              <a:t>liberty bonds</a:t>
            </a:r>
            <a:r>
              <a:rPr lang="en-US" sz="3200" b="1" dirty="0" smtClean="0">
                <a:solidFill>
                  <a:srgbClr val="00B0F0"/>
                </a:solidFill>
              </a:rPr>
              <a:t> </a:t>
            </a:r>
            <a:r>
              <a:rPr lang="en-US" sz="3200" dirty="0" smtClean="0">
                <a:solidFill>
                  <a:srgbClr val="00B0F0"/>
                </a:solidFill>
              </a:rPr>
              <a:t>to people, promising to pay them back after the war.</a:t>
            </a:r>
          </a:p>
          <a:p>
            <a:pPr algn="ctr"/>
            <a:endParaRPr lang="en-US" sz="3200" dirty="0">
              <a:solidFill>
                <a:srgbClr val="00B0F0"/>
              </a:solidFill>
            </a:endParaRPr>
          </a:p>
          <a:p>
            <a:pPr algn="ctr"/>
            <a:r>
              <a:rPr lang="en-US" sz="3200" dirty="0" smtClean="0"/>
              <a:t>Notice how the artist draws the German soldier, and calls him a “Hun” – a reference to an older, barbaric group of people that terrorized Europe.</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member belgium.jpg"/>
          <p:cNvPicPr>
            <a:picLocks noGrp="1" noChangeAspect="1"/>
          </p:cNvPicPr>
          <p:nvPr>
            <p:ph idx="1"/>
          </p:nvPr>
        </p:nvPicPr>
        <p:blipFill>
          <a:blip r:embed="rId2" cstate="print"/>
          <a:stretch>
            <a:fillRect/>
          </a:stretch>
        </p:blipFill>
        <p:spPr>
          <a:xfrm>
            <a:off x="0" y="0"/>
            <a:ext cx="4472609" cy="6858000"/>
          </a:xfrm>
        </p:spPr>
      </p:pic>
      <p:sp>
        <p:nvSpPr>
          <p:cNvPr id="5" name="TextBox 4"/>
          <p:cNvSpPr txBox="1"/>
          <p:nvPr/>
        </p:nvSpPr>
        <p:spPr>
          <a:xfrm>
            <a:off x="4648200" y="533400"/>
            <a:ext cx="4495800" cy="5509200"/>
          </a:xfrm>
          <a:prstGeom prst="rect">
            <a:avLst/>
          </a:prstGeom>
          <a:noFill/>
        </p:spPr>
        <p:txBody>
          <a:bodyPr wrap="square" rtlCol="0">
            <a:spAutoFit/>
          </a:bodyPr>
          <a:lstStyle/>
          <a:p>
            <a:pPr algn="ctr"/>
            <a:r>
              <a:rPr lang="en-US" sz="3200" dirty="0" smtClean="0"/>
              <a:t>Here is another one.</a:t>
            </a:r>
          </a:p>
          <a:p>
            <a:pPr algn="ctr"/>
            <a:endParaRPr lang="en-US" sz="3200" dirty="0"/>
          </a:p>
          <a:p>
            <a:pPr algn="ctr"/>
            <a:r>
              <a:rPr lang="en-US" sz="3200" dirty="0" smtClean="0"/>
              <a:t>Belgium was one of the first countries the Germans invaded early in the war.</a:t>
            </a:r>
          </a:p>
          <a:p>
            <a:pPr algn="ctr"/>
            <a:endParaRPr lang="en-US" sz="3200" dirty="0"/>
          </a:p>
          <a:p>
            <a:pPr algn="ctr"/>
            <a:r>
              <a:rPr lang="en-US" sz="3200" dirty="0" smtClean="0"/>
              <a:t>How do you think German-Americans reacted to propaganda like this?</a:t>
            </a:r>
          </a:p>
          <a:p>
            <a:pPr algn="ct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alt-the-hun-buy-us-government-bonds-third-liberty-loan-war-propaganda-art-print-poster.jpg"/>
          <p:cNvPicPr>
            <a:picLocks noGrp="1" noChangeAspect="1"/>
          </p:cNvPicPr>
          <p:nvPr>
            <p:ph idx="1"/>
          </p:nvPr>
        </p:nvPicPr>
        <p:blipFill>
          <a:blip r:embed="rId2" cstate="print"/>
          <a:stretch>
            <a:fillRect/>
          </a:stretch>
        </p:blipFill>
        <p:spPr>
          <a:xfrm>
            <a:off x="-1" y="0"/>
            <a:ext cx="4539209" cy="6858000"/>
          </a:xfrm>
        </p:spPr>
      </p:pic>
      <p:sp>
        <p:nvSpPr>
          <p:cNvPr id="5" name="TextBox 4"/>
          <p:cNvSpPr txBox="1"/>
          <p:nvPr/>
        </p:nvSpPr>
        <p:spPr>
          <a:xfrm>
            <a:off x="4572000" y="1981200"/>
            <a:ext cx="4572000" cy="2554545"/>
          </a:xfrm>
          <a:prstGeom prst="rect">
            <a:avLst/>
          </a:prstGeom>
          <a:noFill/>
        </p:spPr>
        <p:txBody>
          <a:bodyPr wrap="square" rtlCol="0">
            <a:spAutoFit/>
          </a:bodyPr>
          <a:lstStyle/>
          <a:p>
            <a:pPr algn="ctr"/>
            <a:r>
              <a:rPr lang="en-US" sz="3200" dirty="0" smtClean="0"/>
              <a:t>How do you think other Americans began to feel about German-Americans with propaganda posters like these?</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nace of the seas.jpg"/>
          <p:cNvPicPr>
            <a:picLocks noGrp="1" noChangeAspect="1"/>
          </p:cNvPicPr>
          <p:nvPr>
            <p:ph idx="1"/>
          </p:nvPr>
        </p:nvPicPr>
        <p:blipFill>
          <a:blip r:embed="rId2" cstate="print"/>
          <a:stretch>
            <a:fillRect/>
          </a:stretch>
        </p:blipFill>
        <p:spPr>
          <a:xfrm>
            <a:off x="0" y="0"/>
            <a:ext cx="4487542" cy="6858000"/>
          </a:xfrm>
        </p:spPr>
      </p:pic>
      <p:sp>
        <p:nvSpPr>
          <p:cNvPr id="5" name="TextBox 4"/>
          <p:cNvSpPr txBox="1"/>
          <p:nvPr/>
        </p:nvSpPr>
        <p:spPr>
          <a:xfrm>
            <a:off x="4648201" y="381000"/>
            <a:ext cx="4495800" cy="4524315"/>
          </a:xfrm>
          <a:prstGeom prst="rect">
            <a:avLst/>
          </a:prstGeom>
          <a:noFill/>
        </p:spPr>
        <p:txBody>
          <a:bodyPr wrap="square" rtlCol="0">
            <a:spAutoFit/>
          </a:bodyPr>
          <a:lstStyle/>
          <a:p>
            <a:pPr algn="ctr"/>
            <a:r>
              <a:rPr lang="en-US" sz="3200" dirty="0" smtClean="0"/>
              <a:t>Who or what is the “menace of the seas” shown here?  </a:t>
            </a:r>
          </a:p>
          <a:p>
            <a:pPr algn="ctr"/>
            <a:endParaRPr lang="en-US" sz="3200" dirty="0"/>
          </a:p>
          <a:p>
            <a:pPr algn="ctr"/>
            <a:endParaRPr lang="en-US" sz="3200" dirty="0" smtClean="0"/>
          </a:p>
          <a:p>
            <a:pPr algn="ctr"/>
            <a:r>
              <a:rPr lang="en-US" sz="3200" dirty="0" smtClean="0"/>
              <a:t>Notice the bloody knife coming up from under the water.  What does the picture symbolize?</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keup america.jpg"/>
          <p:cNvPicPr>
            <a:picLocks noGrp="1" noChangeAspect="1"/>
          </p:cNvPicPr>
          <p:nvPr>
            <p:ph idx="1"/>
          </p:nvPr>
        </p:nvPicPr>
        <p:blipFill>
          <a:blip r:embed="rId2" cstate="print"/>
          <a:stretch>
            <a:fillRect/>
          </a:stretch>
        </p:blipFill>
        <p:spPr>
          <a:xfrm>
            <a:off x="0" y="0"/>
            <a:ext cx="4567427" cy="6858000"/>
          </a:xfrm>
        </p:spPr>
      </p:pic>
      <p:sp>
        <p:nvSpPr>
          <p:cNvPr id="5" name="TextBox 4"/>
          <p:cNvSpPr txBox="1"/>
          <p:nvPr/>
        </p:nvSpPr>
        <p:spPr>
          <a:xfrm>
            <a:off x="4876800" y="457200"/>
            <a:ext cx="4267200" cy="5693866"/>
          </a:xfrm>
          <a:prstGeom prst="rect">
            <a:avLst/>
          </a:prstGeom>
          <a:noFill/>
        </p:spPr>
        <p:txBody>
          <a:bodyPr wrap="square" rtlCol="0">
            <a:spAutoFit/>
          </a:bodyPr>
          <a:lstStyle/>
          <a:p>
            <a:pPr algn="ctr"/>
            <a:r>
              <a:rPr lang="en-US" sz="2800" dirty="0" smtClean="0">
                <a:solidFill>
                  <a:srgbClr val="00B0F0"/>
                </a:solidFill>
              </a:rPr>
              <a:t>Propaganda was also used to make people feel more patriotic, or proud about their country.</a:t>
            </a:r>
          </a:p>
          <a:p>
            <a:pPr algn="ctr"/>
            <a:endParaRPr lang="en-US" sz="2800" dirty="0">
              <a:solidFill>
                <a:srgbClr val="00B0F0"/>
              </a:solidFill>
            </a:endParaRPr>
          </a:p>
          <a:p>
            <a:pPr algn="ctr"/>
            <a:r>
              <a:rPr lang="en-US" sz="2800" dirty="0" smtClean="0"/>
              <a:t>The artists wanted to show that the </a:t>
            </a:r>
            <a:r>
              <a:rPr lang="en-US" sz="2800" dirty="0" smtClean="0">
                <a:solidFill>
                  <a:srgbClr val="00B0F0"/>
                </a:solidFill>
              </a:rPr>
              <a:t>democracy (rule by the people) </a:t>
            </a:r>
            <a:r>
              <a:rPr lang="en-US" sz="2800" dirty="0" smtClean="0"/>
              <a:t>of America and the Allied Powers was “civilized,” unlike the </a:t>
            </a:r>
            <a:r>
              <a:rPr lang="en-US" sz="2800" b="1" u="sng" dirty="0" smtClean="0">
                <a:solidFill>
                  <a:srgbClr val="00B0F0"/>
                </a:solidFill>
              </a:rPr>
              <a:t>autocracy</a:t>
            </a:r>
            <a:r>
              <a:rPr lang="en-US" sz="2800" dirty="0" smtClean="0">
                <a:solidFill>
                  <a:srgbClr val="00B0F0"/>
                </a:solidFill>
              </a:rPr>
              <a:t> (rule by one person) </a:t>
            </a:r>
            <a:r>
              <a:rPr lang="en-US" sz="2800" dirty="0" smtClean="0"/>
              <a:t>of the Central Powers.</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1011</Words>
  <Application>Microsoft Office PowerPoint</Application>
  <PresentationFormat>On-screen Show (4:3)</PresentationFormat>
  <Paragraphs>76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If you see blue text, copy it down on your paper. Start with this information.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Schenck v. United States (1919)</vt:lpstr>
      <vt:lpstr>Your Turn!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dc:creator>
  <cp:lastModifiedBy>Glenn</cp:lastModifiedBy>
  <cp:revision>14</cp:revision>
  <dcterms:created xsi:type="dcterms:W3CDTF">2013-03-01T00:52:09Z</dcterms:created>
  <dcterms:modified xsi:type="dcterms:W3CDTF">2013-03-01T03:02:12Z</dcterms:modified>
</cp:coreProperties>
</file>