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61" r:id="rId5"/>
    <p:sldId id="259" r:id="rId6"/>
    <p:sldId id="260" r:id="rId7"/>
    <p:sldId id="262" r:id="rId8"/>
    <p:sldId id="263" r:id="rId9"/>
    <p:sldId id="268" r:id="rId10"/>
    <p:sldId id="266" r:id="rId11"/>
    <p:sldId id="267" r:id="rId12"/>
    <p:sldId id="264" r:id="rId13"/>
    <p:sldId id="265" r:id="rId14"/>
    <p:sldId id="272" r:id="rId15"/>
    <p:sldId id="271" r:id="rId16"/>
    <p:sldId id="269" r:id="rId17"/>
    <p:sldId id="270"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0E5D35-BD77-4D6D-8FD2-6CA0C5C45A6C}"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D6A7F-4346-43FC-A019-6D0A7786BFE0}"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E5D35-BD77-4D6D-8FD2-6CA0C5C45A6C}"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D6A7F-4346-43FC-A019-6D0A7786BF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E5D35-BD77-4D6D-8FD2-6CA0C5C45A6C}"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D6A7F-4346-43FC-A019-6D0A7786BF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E5D35-BD77-4D6D-8FD2-6CA0C5C45A6C}"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D6A7F-4346-43FC-A019-6D0A7786BF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0E5D35-BD77-4D6D-8FD2-6CA0C5C45A6C}"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D6A7F-4346-43FC-A019-6D0A7786BFE0}"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0E5D35-BD77-4D6D-8FD2-6CA0C5C45A6C}"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D6A7F-4346-43FC-A019-6D0A7786BF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0E5D35-BD77-4D6D-8FD2-6CA0C5C45A6C}" type="datetimeFigureOut">
              <a:rPr lang="en-US" smtClean="0"/>
              <a:pPr/>
              <a:t>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1D6A7F-4346-43FC-A019-6D0A7786BFE0}"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0E5D35-BD77-4D6D-8FD2-6CA0C5C45A6C}" type="datetimeFigureOut">
              <a:rPr lang="en-US" smtClean="0"/>
              <a:pPr/>
              <a:t>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1D6A7F-4346-43FC-A019-6D0A7786BF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E5D35-BD77-4D6D-8FD2-6CA0C5C45A6C}" type="datetimeFigureOut">
              <a:rPr lang="en-US" smtClean="0"/>
              <a:pPr/>
              <a:t>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1D6A7F-4346-43FC-A019-6D0A7786BF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E5D35-BD77-4D6D-8FD2-6CA0C5C45A6C}"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D6A7F-4346-43FC-A019-6D0A7786BFE0}"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E5D35-BD77-4D6D-8FD2-6CA0C5C45A6C}"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D6A7F-4346-43FC-A019-6D0A7786BF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C10E5D35-BD77-4D6D-8FD2-6CA0C5C45A6C}" type="datetimeFigureOut">
              <a:rPr lang="en-US" smtClean="0"/>
              <a:pPr/>
              <a:t>2/12/2013</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501D6A7F-4346-43FC-A019-6D0A7786BFE0}"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latin typeface="Soviet" pitchFamily="2" charset="0"/>
              </a:rPr>
              <a:t>The Red Scare</a:t>
            </a:r>
            <a:endParaRPr lang="en-US" dirty="0">
              <a:solidFill>
                <a:srgbClr val="FF0000"/>
              </a:solidFill>
              <a:latin typeface="Soviet" pitchFamily="2" charset="0"/>
            </a:endParaRPr>
          </a:p>
        </p:txBody>
      </p:sp>
      <p:sp>
        <p:nvSpPr>
          <p:cNvPr id="3" name="Subtitle 2"/>
          <p:cNvSpPr>
            <a:spLocks noGrp="1"/>
          </p:cNvSpPr>
          <p:nvPr>
            <p:ph type="subTitle" idx="1"/>
          </p:nvPr>
        </p:nvSpPr>
        <p:spPr/>
        <p:txBody>
          <a:bodyPr>
            <a:normAutofit/>
          </a:bodyPr>
          <a:lstStyle/>
          <a:p>
            <a:pPr algn="ctr"/>
            <a:r>
              <a:rPr lang="en-US" sz="3600" dirty="0" smtClean="0">
                <a:latin typeface="Agency FB" pitchFamily="34" charset="0"/>
              </a:rPr>
              <a:t>Could it happen here!?</a:t>
            </a:r>
            <a:endParaRPr lang="en-US" sz="3600" dirty="0">
              <a:latin typeface="Agency FB" pitchFamily="34" charset="0"/>
            </a:endParaRPr>
          </a:p>
        </p:txBody>
      </p:sp>
    </p:spTree>
    <p:extLst>
      <p:ext uri="{BB962C8B-B14F-4D97-AF65-F5344CB8AC3E}">
        <p14:creationId xmlns:p14="http://schemas.microsoft.com/office/powerpoint/2010/main" xmlns="" val="4038073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itchFamily="34" charset="0"/>
              </a:rPr>
              <a:t>Emma Goldman</a:t>
            </a:r>
            <a:endParaRPr lang="en-US" dirty="0">
              <a:latin typeface="Agency FB"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62000" y="838200"/>
            <a:ext cx="7522633" cy="4231481"/>
          </a:xfrm>
        </p:spPr>
      </p:pic>
    </p:spTree>
    <p:extLst>
      <p:ext uri="{BB962C8B-B14F-4D97-AF65-F5344CB8AC3E}">
        <p14:creationId xmlns:p14="http://schemas.microsoft.com/office/powerpoint/2010/main" xmlns="" val="2517647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762000"/>
            <a:ext cx="3871408" cy="5101856"/>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77855" y="762000"/>
            <a:ext cx="5080000" cy="5080000"/>
          </a:xfrm>
          <a:prstGeom prst="rect">
            <a:avLst/>
          </a:prstGeom>
        </p:spPr>
      </p:pic>
    </p:spTree>
    <p:extLst>
      <p:ext uri="{BB962C8B-B14F-4D97-AF65-F5344CB8AC3E}">
        <p14:creationId xmlns:p14="http://schemas.microsoft.com/office/powerpoint/2010/main" xmlns="" val="4105316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itchFamily="34" charset="0"/>
              </a:rPr>
              <a:t>Atty. Gen. A. Mitchell Palmer</a:t>
            </a:r>
            <a:endParaRPr lang="en-US" dirty="0">
              <a:latin typeface="Agency FB"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14625" y="838200"/>
            <a:ext cx="6429375" cy="4212824"/>
          </a:xfrm>
          <a:prstGeom prst="rect">
            <a:avLst/>
          </a:prstGeom>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685799"/>
            <a:ext cx="3505200" cy="4439305"/>
          </a:xfrm>
        </p:spPr>
      </p:pic>
    </p:spTree>
    <p:extLst>
      <p:ext uri="{BB962C8B-B14F-4D97-AF65-F5344CB8AC3E}">
        <p14:creationId xmlns:p14="http://schemas.microsoft.com/office/powerpoint/2010/main" xmlns="" val="252684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itchFamily="34" charset="0"/>
              </a:rPr>
              <a:t>Palmer Raids</a:t>
            </a:r>
            <a:endParaRPr lang="en-US" dirty="0">
              <a:latin typeface="Agency FB"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43000" y="381000"/>
            <a:ext cx="6705600" cy="5038513"/>
          </a:xfrm>
        </p:spPr>
      </p:pic>
    </p:spTree>
    <p:extLst>
      <p:ext uri="{BB962C8B-B14F-4D97-AF65-F5344CB8AC3E}">
        <p14:creationId xmlns:p14="http://schemas.microsoft.com/office/powerpoint/2010/main" xmlns="" val="321579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itchFamily="34" charset="0"/>
              </a:rPr>
              <a:t>The “Soviet Ark” – USS Buford</a:t>
            </a:r>
            <a:endParaRPr lang="en-US" dirty="0">
              <a:latin typeface="Agency FB"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809" y="914400"/>
            <a:ext cx="9149809" cy="3916329"/>
          </a:xfrm>
        </p:spPr>
      </p:pic>
    </p:spTree>
    <p:extLst>
      <p:ext uri="{BB962C8B-B14F-4D97-AF65-F5344CB8AC3E}">
        <p14:creationId xmlns:p14="http://schemas.microsoft.com/office/powerpoint/2010/main" xmlns="" val="2254960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itchFamily="34" charset="0"/>
              </a:rPr>
              <a:t>Sacco &amp; Vanzetti</a:t>
            </a:r>
            <a:endParaRPr lang="en-US" dirty="0">
              <a:latin typeface="Agency FB"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43000" y="381000"/>
            <a:ext cx="6858000" cy="5025807"/>
          </a:xfrm>
        </p:spPr>
      </p:pic>
    </p:spTree>
    <p:extLst>
      <p:ext uri="{BB962C8B-B14F-4D97-AF65-F5344CB8AC3E}">
        <p14:creationId xmlns:p14="http://schemas.microsoft.com/office/powerpoint/2010/main" xmlns="" val="571084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itchFamily="34" charset="0"/>
              </a:rPr>
              <a:t>Nativism</a:t>
            </a:r>
            <a:endParaRPr lang="en-US" dirty="0">
              <a:latin typeface="Agency FB" pitchFamily="34" charset="0"/>
            </a:endParaRPr>
          </a:p>
        </p:txBody>
      </p:sp>
      <p:sp>
        <p:nvSpPr>
          <p:cNvPr id="3" name="Content Placeholder 2"/>
          <p:cNvSpPr>
            <a:spLocks noGrp="1"/>
          </p:cNvSpPr>
          <p:nvPr>
            <p:ph idx="1"/>
          </p:nvPr>
        </p:nvSpPr>
        <p:spPr/>
        <p:txBody>
          <a:bodyPr>
            <a:normAutofit/>
          </a:bodyPr>
          <a:lstStyle/>
          <a:p>
            <a:r>
              <a:rPr lang="en-US" sz="3600" dirty="0">
                <a:solidFill>
                  <a:srgbClr val="FF0000"/>
                </a:solidFill>
                <a:latin typeface="Agency FB" pitchFamily="34" charset="0"/>
              </a:rPr>
              <a:t>Nativism:  </a:t>
            </a:r>
            <a:r>
              <a:rPr lang="en-US" sz="3600" dirty="0">
                <a:latin typeface="Agency FB" pitchFamily="34" charset="0"/>
              </a:rPr>
              <a:t>a </a:t>
            </a:r>
            <a:r>
              <a:rPr lang="en-US" sz="3600" dirty="0" smtClean="0">
                <a:latin typeface="Agency FB" pitchFamily="34" charset="0"/>
              </a:rPr>
              <a:t>policy </a:t>
            </a:r>
            <a:r>
              <a:rPr lang="en-US" sz="3600" dirty="0">
                <a:latin typeface="Agency FB" pitchFamily="34" charset="0"/>
              </a:rPr>
              <a:t>favoring the interests of established inhabitants over those of immigrants (</a:t>
            </a:r>
            <a:r>
              <a:rPr lang="en-US" sz="3600" u="sng" dirty="0">
                <a:latin typeface="Agency FB" pitchFamily="34" charset="0"/>
              </a:rPr>
              <a:t>the fear of foreigners</a:t>
            </a:r>
            <a:r>
              <a:rPr lang="en-US" sz="3600" dirty="0" smtClean="0">
                <a:latin typeface="Agency FB" pitchFamily="34" charset="0"/>
              </a:rPr>
              <a:t>).</a:t>
            </a:r>
            <a:endParaRPr lang="en-US" sz="3600" dirty="0">
              <a:latin typeface="Agency FB" pitchFamily="34" charset="0"/>
            </a:endParaRPr>
          </a:p>
        </p:txBody>
      </p:sp>
    </p:spTree>
    <p:extLst>
      <p:ext uri="{BB962C8B-B14F-4D97-AF65-F5344CB8AC3E}">
        <p14:creationId xmlns:p14="http://schemas.microsoft.com/office/powerpoint/2010/main" xmlns="" val="9259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itchFamily="34" charset="0"/>
              </a:rPr>
              <a:t>Nativism</a:t>
            </a:r>
            <a:endParaRPr lang="en-US" dirty="0">
              <a:latin typeface="Agency FB"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56805" y="152400"/>
            <a:ext cx="5187195" cy="6592148"/>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323109"/>
            <a:ext cx="4178300" cy="3199284"/>
          </a:xfrm>
          <a:prstGeom prst="rect">
            <a:avLst/>
          </a:prstGeom>
        </p:spPr>
      </p:pic>
    </p:spTree>
    <p:extLst>
      <p:ext uri="{BB962C8B-B14F-4D97-AF65-F5344CB8AC3E}">
        <p14:creationId xmlns:p14="http://schemas.microsoft.com/office/powerpoint/2010/main" xmlns="" val="2940249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itchFamily="34" charset="0"/>
              </a:rPr>
              <a:t>Immigration Policy Changes</a:t>
            </a:r>
            <a:endParaRPr lang="en-US" dirty="0">
              <a:latin typeface="Agency FB" pitchFamily="34" charset="0"/>
            </a:endParaRPr>
          </a:p>
        </p:txBody>
      </p:sp>
      <p:sp>
        <p:nvSpPr>
          <p:cNvPr id="3" name="Content Placeholder 2"/>
          <p:cNvSpPr>
            <a:spLocks noGrp="1"/>
          </p:cNvSpPr>
          <p:nvPr>
            <p:ph idx="1"/>
          </p:nvPr>
        </p:nvSpPr>
        <p:spPr>
          <a:xfrm>
            <a:off x="762000" y="685800"/>
            <a:ext cx="7543800" cy="4572000"/>
          </a:xfrm>
        </p:spPr>
        <p:txBody>
          <a:bodyPr>
            <a:normAutofit/>
          </a:bodyPr>
          <a:lstStyle/>
          <a:p>
            <a:r>
              <a:rPr lang="en-US" sz="3600" dirty="0" smtClean="0">
                <a:latin typeface="Agency FB" pitchFamily="34" charset="0"/>
              </a:rPr>
              <a:t>Immigration Acts</a:t>
            </a:r>
          </a:p>
          <a:p>
            <a:pPr lvl="1"/>
            <a:r>
              <a:rPr lang="en-US" sz="3400" dirty="0" smtClean="0">
                <a:latin typeface="Agency FB" pitchFamily="34" charset="0"/>
              </a:rPr>
              <a:t>1921 – “Emergency Quota Act” (3% 1910 Census)</a:t>
            </a:r>
          </a:p>
          <a:p>
            <a:pPr lvl="1"/>
            <a:r>
              <a:rPr lang="en-US" sz="3400" dirty="0" smtClean="0">
                <a:latin typeface="Agency FB" pitchFamily="34" charset="0"/>
              </a:rPr>
              <a:t>1924 – National Origins Act (2% 1890 Census)</a:t>
            </a:r>
          </a:p>
          <a:p>
            <a:pPr lvl="2"/>
            <a:r>
              <a:rPr lang="en-US" sz="3200" dirty="0" smtClean="0">
                <a:latin typeface="Agency FB" pitchFamily="34" charset="0"/>
              </a:rPr>
              <a:t>Targeted Southern/Eastern European Immigrants</a:t>
            </a:r>
          </a:p>
          <a:p>
            <a:pPr lvl="2"/>
            <a:r>
              <a:rPr lang="en-US" sz="3200" dirty="0" smtClean="0">
                <a:latin typeface="Agency FB" pitchFamily="34" charset="0"/>
              </a:rPr>
              <a:t>Prohibited Middle-Eastern, Asian Immigrants</a:t>
            </a:r>
          </a:p>
          <a:p>
            <a:pPr lvl="1"/>
            <a:r>
              <a:rPr lang="en-US" sz="3400" dirty="0" smtClean="0">
                <a:latin typeface="Agency FB" pitchFamily="34" charset="0"/>
              </a:rPr>
              <a:t>1929 – Cap of 150,000 annually (instead of %)</a:t>
            </a:r>
          </a:p>
          <a:p>
            <a:pPr lvl="2"/>
            <a:endParaRPr lang="en-US" sz="3200" dirty="0">
              <a:latin typeface="Agency FB" pitchFamily="34" charset="0"/>
            </a:endParaRPr>
          </a:p>
        </p:txBody>
      </p:sp>
    </p:spTree>
    <p:extLst>
      <p:ext uri="{BB962C8B-B14F-4D97-AF65-F5344CB8AC3E}">
        <p14:creationId xmlns:p14="http://schemas.microsoft.com/office/powerpoint/2010/main" xmlns="" val="3553778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oviet" pitchFamily="2" charset="0"/>
              </a:rPr>
              <a:t>Economic Questions</a:t>
            </a:r>
            <a:endParaRPr lang="en-US" dirty="0">
              <a:latin typeface="Soviet" pitchFamily="2" charset="0"/>
            </a:endParaRPr>
          </a:p>
        </p:txBody>
      </p:sp>
      <p:sp>
        <p:nvSpPr>
          <p:cNvPr id="3" name="Content Placeholder 2"/>
          <p:cNvSpPr>
            <a:spLocks noGrp="1"/>
          </p:cNvSpPr>
          <p:nvPr>
            <p:ph idx="1"/>
          </p:nvPr>
        </p:nvSpPr>
        <p:spPr/>
        <p:txBody>
          <a:bodyPr>
            <a:normAutofit/>
          </a:bodyPr>
          <a:lstStyle/>
          <a:p>
            <a:r>
              <a:rPr lang="en-US" sz="3200" dirty="0" smtClean="0">
                <a:latin typeface="Agency FB" pitchFamily="34" charset="0"/>
              </a:rPr>
              <a:t>What </a:t>
            </a:r>
            <a:r>
              <a:rPr lang="en-US" sz="3200" dirty="0">
                <a:latin typeface="Agency FB" pitchFamily="34" charset="0"/>
              </a:rPr>
              <a:t>to produce</a:t>
            </a:r>
            <a:r>
              <a:rPr lang="en-US" sz="3200" dirty="0" smtClean="0">
                <a:latin typeface="Agency FB" pitchFamily="34" charset="0"/>
              </a:rPr>
              <a:t>? </a:t>
            </a:r>
            <a:r>
              <a:rPr lang="en-US" sz="3200" dirty="0" smtClean="0">
                <a:solidFill>
                  <a:srgbClr val="FF0000"/>
                </a:solidFill>
                <a:latin typeface="Agency FB" pitchFamily="34" charset="0"/>
              </a:rPr>
              <a:t>Who decides?</a:t>
            </a:r>
            <a:endParaRPr lang="en-US" sz="3200" dirty="0">
              <a:solidFill>
                <a:srgbClr val="FF0000"/>
              </a:solidFill>
              <a:latin typeface="Agency FB" pitchFamily="34" charset="0"/>
            </a:endParaRPr>
          </a:p>
          <a:p>
            <a:endParaRPr lang="en-US" sz="3200" dirty="0">
              <a:latin typeface="Agency FB" pitchFamily="34" charset="0"/>
            </a:endParaRPr>
          </a:p>
          <a:p>
            <a:r>
              <a:rPr lang="en-US" sz="3200" dirty="0">
                <a:latin typeface="Agency FB" pitchFamily="34" charset="0"/>
              </a:rPr>
              <a:t>How to make the product? </a:t>
            </a:r>
            <a:r>
              <a:rPr lang="en-US" sz="3200" dirty="0" smtClean="0">
                <a:solidFill>
                  <a:srgbClr val="FF0000"/>
                </a:solidFill>
                <a:latin typeface="Agency FB" pitchFamily="34" charset="0"/>
              </a:rPr>
              <a:t>Means </a:t>
            </a:r>
            <a:r>
              <a:rPr lang="en-US" sz="3200" dirty="0">
                <a:solidFill>
                  <a:srgbClr val="FF0000"/>
                </a:solidFill>
                <a:latin typeface="Agency FB" pitchFamily="34" charset="0"/>
              </a:rPr>
              <a:t>of Production</a:t>
            </a:r>
          </a:p>
          <a:p>
            <a:endParaRPr lang="en-US" sz="3200" dirty="0">
              <a:latin typeface="Agency FB" pitchFamily="34" charset="0"/>
            </a:endParaRPr>
          </a:p>
          <a:p>
            <a:r>
              <a:rPr lang="en-US" sz="3200" dirty="0">
                <a:latin typeface="Agency FB" pitchFamily="34" charset="0"/>
              </a:rPr>
              <a:t>Who will get it?  </a:t>
            </a:r>
            <a:r>
              <a:rPr lang="en-US" sz="3200" dirty="0" smtClean="0">
                <a:solidFill>
                  <a:srgbClr val="FF0000"/>
                </a:solidFill>
                <a:latin typeface="Agency FB" pitchFamily="34" charset="0"/>
              </a:rPr>
              <a:t>Distribution</a:t>
            </a:r>
            <a:endParaRPr lang="en-US" sz="3200" dirty="0">
              <a:solidFill>
                <a:srgbClr val="FF0000"/>
              </a:solidFill>
              <a:latin typeface="Agency FB" pitchFamily="34" charset="0"/>
            </a:endParaRPr>
          </a:p>
        </p:txBody>
      </p:sp>
    </p:spTree>
    <p:extLst>
      <p:ext uri="{BB962C8B-B14F-4D97-AF65-F5344CB8AC3E}">
        <p14:creationId xmlns:p14="http://schemas.microsoft.com/office/powerpoint/2010/main" xmlns="" val="714471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oviet" pitchFamily="2" charset="0"/>
              </a:rPr>
              <a:t>Spectrums</a:t>
            </a:r>
            <a:endParaRPr lang="en-US" dirty="0"/>
          </a:p>
        </p:txBody>
      </p:sp>
      <p:pic>
        <p:nvPicPr>
          <p:cNvPr id="4" name="Content Placeholder 3" descr="Screen shot 2012-01-23 at 10.34.27 PM.png"/>
          <p:cNvPicPr>
            <a:picLocks noGrp="1" noChangeAspect="1"/>
          </p:cNvPicPr>
          <p:nvPr>
            <p:ph idx="1"/>
          </p:nvPr>
        </p:nvPicPr>
        <p:blipFill>
          <a:blip r:embed="rId2" cstate="print"/>
          <a:stretch>
            <a:fillRect/>
          </a:stretch>
        </p:blipFill>
        <p:spPr>
          <a:xfrm>
            <a:off x="762000" y="1066800"/>
            <a:ext cx="7543800" cy="1647877"/>
          </a:xfrm>
          <a:prstGeom prst="rect">
            <a:avLst/>
          </a:prstGeom>
        </p:spPr>
      </p:pic>
      <p:pic>
        <p:nvPicPr>
          <p:cNvPr id="5" name="Picture 4" descr="Screen shot 2012-01-23 at 10.24.11 PM.png"/>
          <p:cNvPicPr>
            <a:picLocks noChangeAspect="1"/>
          </p:cNvPicPr>
          <p:nvPr/>
        </p:nvPicPr>
        <p:blipFill>
          <a:blip r:embed="rId3" cstate="print"/>
          <a:stretch>
            <a:fillRect/>
          </a:stretch>
        </p:blipFill>
        <p:spPr>
          <a:xfrm>
            <a:off x="0" y="2667000"/>
            <a:ext cx="9144000" cy="1821172"/>
          </a:xfrm>
          <a:prstGeom prst="rect">
            <a:avLst/>
          </a:prstGeom>
        </p:spPr>
      </p:pic>
    </p:spTree>
    <p:extLst>
      <p:ext uri="{BB962C8B-B14F-4D97-AF65-F5344CB8AC3E}">
        <p14:creationId xmlns:p14="http://schemas.microsoft.com/office/powerpoint/2010/main" xmlns="" val="3455860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oviet" pitchFamily="2" charset="0"/>
              </a:rPr>
              <a:t>Calculated Strategy</a:t>
            </a:r>
            <a:endParaRPr lang="en-US" dirty="0">
              <a:latin typeface="Soviet" pitchFamily="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886200" y="1143000"/>
            <a:ext cx="5181600" cy="3886200"/>
          </a:xfrm>
        </p:spPr>
      </p:pic>
      <p:sp>
        <p:nvSpPr>
          <p:cNvPr id="7" name="TextBox 6"/>
          <p:cNvSpPr txBox="1"/>
          <p:nvPr/>
        </p:nvSpPr>
        <p:spPr>
          <a:xfrm>
            <a:off x="401782" y="1295400"/>
            <a:ext cx="3352800" cy="3539430"/>
          </a:xfrm>
          <a:prstGeom prst="rect">
            <a:avLst/>
          </a:prstGeom>
          <a:noFill/>
        </p:spPr>
        <p:txBody>
          <a:bodyPr wrap="square" rtlCol="0">
            <a:spAutoFit/>
          </a:bodyPr>
          <a:lstStyle/>
          <a:p>
            <a:pPr marL="285750" indent="-285750">
              <a:buFont typeface="Arial" pitchFamily="34" charset="0"/>
              <a:buChar char="•"/>
            </a:pPr>
            <a:r>
              <a:rPr lang="en-US" sz="3200" dirty="0" smtClean="0">
                <a:latin typeface="Agency FB" pitchFamily="34" charset="0"/>
              </a:rPr>
              <a:t>Lenin exiled previously, for stirring up </a:t>
            </a:r>
            <a:r>
              <a:rPr lang="en-US" sz="3200" smtClean="0">
                <a:latin typeface="Agency FB" pitchFamily="34" charset="0"/>
              </a:rPr>
              <a:t>dissent.</a:t>
            </a:r>
          </a:p>
          <a:p>
            <a:endParaRPr lang="en-US" sz="3200" dirty="0" smtClean="0">
              <a:latin typeface="Agency FB" pitchFamily="34" charset="0"/>
            </a:endParaRPr>
          </a:p>
          <a:p>
            <a:pPr marL="285750" indent="-285750">
              <a:buFont typeface="Arial" pitchFamily="34" charset="0"/>
              <a:buChar char="•"/>
            </a:pPr>
            <a:r>
              <a:rPr lang="en-US" sz="3200" dirty="0" smtClean="0">
                <a:latin typeface="Agency FB" pitchFamily="34" charset="0"/>
              </a:rPr>
              <a:t>Germans let him back into Russia in 1918 on a </a:t>
            </a:r>
            <a:r>
              <a:rPr lang="en-US" sz="3200" b="1" u="sng" dirty="0" smtClean="0">
                <a:latin typeface="Agency FB" pitchFamily="34" charset="0"/>
              </a:rPr>
              <a:t>sealed train</a:t>
            </a:r>
            <a:r>
              <a:rPr lang="en-US" sz="3200" dirty="0" smtClean="0">
                <a:latin typeface="Agency FB" pitchFamily="34" charset="0"/>
              </a:rPr>
              <a:t>.  Why?</a:t>
            </a:r>
            <a:endParaRPr lang="en-US" sz="3200" dirty="0">
              <a:latin typeface="Agency FB" pitchFamily="34" charset="0"/>
            </a:endParaRPr>
          </a:p>
        </p:txBody>
      </p:sp>
    </p:spTree>
    <p:extLst>
      <p:ext uri="{BB962C8B-B14F-4D97-AF65-F5344CB8AC3E}">
        <p14:creationId xmlns:p14="http://schemas.microsoft.com/office/powerpoint/2010/main" xmlns="" val="1990350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latin typeface="Soviet" pitchFamily="2" charset="0"/>
              </a:rPr>
              <a:t>The Bolsheviks</a:t>
            </a:r>
            <a:endParaRPr lang="en-US" dirty="0">
              <a:solidFill>
                <a:schemeClr val="accent1"/>
              </a:solidFill>
              <a:latin typeface="Soviet" pitchFamily="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277856" y="685800"/>
            <a:ext cx="3879999" cy="5105576"/>
          </a:xfrm>
        </p:spPr>
      </p:pic>
      <p:sp>
        <p:nvSpPr>
          <p:cNvPr id="5" name="TextBox 4"/>
          <p:cNvSpPr txBox="1"/>
          <p:nvPr/>
        </p:nvSpPr>
        <p:spPr>
          <a:xfrm>
            <a:off x="533400" y="762000"/>
            <a:ext cx="4572000" cy="4524315"/>
          </a:xfrm>
          <a:prstGeom prst="rect">
            <a:avLst/>
          </a:prstGeom>
          <a:noFill/>
        </p:spPr>
        <p:txBody>
          <a:bodyPr wrap="square" rtlCol="0">
            <a:spAutoFit/>
          </a:bodyPr>
          <a:lstStyle/>
          <a:p>
            <a:r>
              <a:rPr lang="en-US" sz="3200" dirty="0" smtClean="0">
                <a:latin typeface="Agency FB" pitchFamily="34" charset="0"/>
              </a:rPr>
              <a:t>Lenin’s Promise:</a:t>
            </a:r>
          </a:p>
          <a:p>
            <a:pPr marL="285750" indent="-285750">
              <a:buFont typeface="Arial" pitchFamily="34" charset="0"/>
              <a:buChar char="•"/>
            </a:pPr>
            <a:r>
              <a:rPr lang="en-US" sz="3200" dirty="0" smtClean="0">
                <a:latin typeface="Agency FB" pitchFamily="34" charset="0"/>
              </a:rPr>
              <a:t>“Peace, Land, and Bread”</a:t>
            </a:r>
          </a:p>
          <a:p>
            <a:pPr marL="285750" indent="-285750">
              <a:buFont typeface="Arial" pitchFamily="34" charset="0"/>
              <a:buChar char="•"/>
            </a:pPr>
            <a:r>
              <a:rPr lang="en-US" sz="3200" dirty="0" smtClean="0">
                <a:latin typeface="Agency FB" pitchFamily="34" charset="0"/>
              </a:rPr>
              <a:t>Appealed to industrial workers and peasants alike.</a:t>
            </a:r>
          </a:p>
          <a:p>
            <a:r>
              <a:rPr lang="en-US" sz="3200" b="1" dirty="0" smtClean="0">
                <a:latin typeface="Agency FB" pitchFamily="34" charset="0"/>
              </a:rPr>
              <a:t>Marx</a:t>
            </a:r>
            <a:r>
              <a:rPr lang="en-US" sz="3200" dirty="0" smtClean="0">
                <a:latin typeface="Agency FB" pitchFamily="34" charset="0"/>
              </a:rPr>
              <a:t>: inevitable progression, through capitalism, to socialism.  </a:t>
            </a:r>
            <a:r>
              <a:rPr lang="en-US" sz="3200" b="1" dirty="0" smtClean="0">
                <a:latin typeface="Agency FB" pitchFamily="34" charset="0"/>
              </a:rPr>
              <a:t>Lenin</a:t>
            </a:r>
            <a:r>
              <a:rPr lang="en-US" sz="3200" dirty="0" smtClean="0">
                <a:latin typeface="Agency FB" pitchFamily="34" charset="0"/>
              </a:rPr>
              <a:t>: we can bypass capitalism through armed revolution, go </a:t>
            </a:r>
            <a:r>
              <a:rPr lang="en-US" sz="3200" u="sng" dirty="0" smtClean="0">
                <a:latin typeface="Agency FB" pitchFamily="34" charset="0"/>
              </a:rPr>
              <a:t>straight to socialism</a:t>
            </a:r>
            <a:r>
              <a:rPr lang="en-US" sz="3200" dirty="0" smtClean="0">
                <a:latin typeface="Agency FB" pitchFamily="34" charset="0"/>
              </a:rPr>
              <a:t>.</a:t>
            </a:r>
            <a:endParaRPr lang="en-US" sz="3200" dirty="0">
              <a:latin typeface="Agency FB" pitchFamily="34" charset="0"/>
            </a:endParaRPr>
          </a:p>
        </p:txBody>
      </p:sp>
    </p:spTree>
    <p:extLst>
      <p:ext uri="{BB962C8B-B14F-4D97-AF65-F5344CB8AC3E}">
        <p14:creationId xmlns:p14="http://schemas.microsoft.com/office/powerpoint/2010/main" xmlns="" val="1917549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80999" y="381000"/>
            <a:ext cx="8521289" cy="5943600"/>
          </a:xfrm>
        </p:spPr>
      </p:pic>
      <p:sp>
        <p:nvSpPr>
          <p:cNvPr id="2" name="Title 1"/>
          <p:cNvSpPr>
            <a:spLocks noGrp="1"/>
          </p:cNvSpPr>
          <p:nvPr>
            <p:ph type="title"/>
          </p:nvPr>
        </p:nvSpPr>
        <p:spPr>
          <a:xfrm>
            <a:off x="838200" y="6096000"/>
            <a:ext cx="8001000" cy="762000"/>
          </a:xfrm>
        </p:spPr>
        <p:txBody>
          <a:bodyPr>
            <a:normAutofit fontScale="90000"/>
          </a:bodyPr>
          <a:lstStyle/>
          <a:p>
            <a:r>
              <a:rPr lang="en-US" dirty="0" smtClean="0">
                <a:solidFill>
                  <a:schemeClr val="accent1"/>
                </a:solidFill>
                <a:latin typeface="Agency FB" pitchFamily="34" charset="0"/>
              </a:rPr>
              <a:t>Anti-Bolshevik Propaganda – ca. 1918 </a:t>
            </a:r>
            <a:endParaRPr lang="en-US" dirty="0">
              <a:solidFill>
                <a:schemeClr val="accent1"/>
              </a:solidFill>
              <a:latin typeface="Agency FB" pitchFamily="34" charset="0"/>
            </a:endParaRPr>
          </a:p>
        </p:txBody>
      </p:sp>
    </p:spTree>
    <p:extLst>
      <p:ext uri="{BB962C8B-B14F-4D97-AF65-F5344CB8AC3E}">
        <p14:creationId xmlns:p14="http://schemas.microsoft.com/office/powerpoint/2010/main" xmlns="" val="3435691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latin typeface="Soviet" pitchFamily="2" charset="0"/>
              </a:rPr>
              <a:t>The Comintern</a:t>
            </a:r>
            <a:endParaRPr lang="en-US" dirty="0">
              <a:solidFill>
                <a:schemeClr val="accent1"/>
              </a:solidFill>
              <a:latin typeface="Soviet" pitchFamily="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19200" y="381000"/>
            <a:ext cx="6477000" cy="5025870"/>
          </a:xfrm>
        </p:spPr>
      </p:pic>
    </p:spTree>
    <p:extLst>
      <p:ext uri="{BB962C8B-B14F-4D97-AF65-F5344CB8AC3E}">
        <p14:creationId xmlns:p14="http://schemas.microsoft.com/office/powerpoint/2010/main" xmlns="" val="2264796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itchFamily="34" charset="0"/>
              </a:rPr>
              <a:t>Meanwhile, Back at Home…</a:t>
            </a:r>
            <a:endParaRPr lang="en-US" dirty="0">
              <a:latin typeface="Agency FB"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020127" y="0"/>
            <a:ext cx="5130800" cy="3530600"/>
          </a:xfr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93127" y="1981200"/>
            <a:ext cx="5257800" cy="34455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3777" y="-6927"/>
            <a:ext cx="3689350" cy="437437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855" y="2729905"/>
            <a:ext cx="3733800" cy="2710738"/>
          </a:xfrm>
          <a:prstGeom prst="rect">
            <a:avLst/>
          </a:prstGeom>
        </p:spPr>
      </p:pic>
    </p:spTree>
    <p:extLst>
      <p:ext uri="{BB962C8B-B14F-4D97-AF65-F5344CB8AC3E}">
        <p14:creationId xmlns:p14="http://schemas.microsoft.com/office/powerpoint/2010/main" xmlns="" val="2642084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itchFamily="34" charset="0"/>
              </a:rPr>
              <a:t>The Sedition Act</a:t>
            </a:r>
            <a:endParaRPr lang="en-US" dirty="0">
              <a:latin typeface="Agency FB" pitchFamily="34" charset="0"/>
            </a:endParaRPr>
          </a:p>
        </p:txBody>
      </p:sp>
      <p:sp>
        <p:nvSpPr>
          <p:cNvPr id="3" name="Content Placeholder 2"/>
          <p:cNvSpPr>
            <a:spLocks noGrp="1"/>
          </p:cNvSpPr>
          <p:nvPr>
            <p:ph idx="1"/>
          </p:nvPr>
        </p:nvSpPr>
        <p:spPr>
          <a:xfrm>
            <a:off x="762000" y="457200"/>
            <a:ext cx="7543800" cy="4724400"/>
          </a:xfrm>
        </p:spPr>
        <p:txBody>
          <a:bodyPr>
            <a:normAutofit/>
          </a:bodyPr>
          <a:lstStyle/>
          <a:p>
            <a:r>
              <a:rPr lang="en-US" sz="3000" dirty="0">
                <a:latin typeface="Agency FB" pitchFamily="34" charset="0"/>
              </a:rPr>
              <a:t>The Sedition Act – 1918 was an Act of the US Congress signed into law by President Wilson on May 16, </a:t>
            </a:r>
            <a:r>
              <a:rPr lang="en-US" sz="3000" dirty="0" smtClean="0">
                <a:latin typeface="Agency FB" pitchFamily="34" charset="0"/>
              </a:rPr>
              <a:t>1918.</a:t>
            </a:r>
            <a:r>
              <a:rPr lang="en-US" sz="3000" baseline="30000" dirty="0">
                <a:latin typeface="Agency FB" pitchFamily="34" charset="0"/>
              </a:rPr>
              <a:t> </a:t>
            </a:r>
            <a:r>
              <a:rPr lang="en-US" sz="3000" dirty="0" smtClean="0">
                <a:latin typeface="Agency FB" pitchFamily="34" charset="0"/>
              </a:rPr>
              <a:t> It </a:t>
            </a:r>
            <a:r>
              <a:rPr lang="en-US" sz="3000" dirty="0">
                <a:latin typeface="Agency FB" pitchFamily="34" charset="0"/>
              </a:rPr>
              <a:t>forbade the use of "disloyal, profane, scurrilous, or abusive language" about the United States government, its flag, or its armed forces or that caused others to view the American government or its institutions with contempt</a:t>
            </a:r>
            <a:r>
              <a:rPr lang="en-US" sz="3000" dirty="0" smtClean="0">
                <a:latin typeface="Agency FB" pitchFamily="34" charset="0"/>
              </a:rPr>
              <a:t>.</a:t>
            </a:r>
          </a:p>
          <a:p>
            <a:r>
              <a:rPr lang="en-US" sz="3000" dirty="0" smtClean="0">
                <a:latin typeface="Agency FB" pitchFamily="34" charset="0"/>
              </a:rPr>
              <a:t>Made deportation process </a:t>
            </a:r>
            <a:r>
              <a:rPr lang="en-US" sz="3000" u="sng" dirty="0" smtClean="0">
                <a:latin typeface="Agency FB" pitchFamily="34" charset="0"/>
              </a:rPr>
              <a:t>much</a:t>
            </a:r>
            <a:r>
              <a:rPr lang="en-US" sz="3000" dirty="0" smtClean="0">
                <a:latin typeface="Agency FB" pitchFamily="34" charset="0"/>
              </a:rPr>
              <a:t> </a:t>
            </a:r>
            <a:r>
              <a:rPr lang="en-US" sz="3000" u="sng" dirty="0" smtClean="0">
                <a:latin typeface="Agency FB" pitchFamily="34" charset="0"/>
              </a:rPr>
              <a:t>easier</a:t>
            </a:r>
            <a:r>
              <a:rPr lang="en-US" sz="3000" dirty="0" smtClean="0">
                <a:latin typeface="Agency FB" pitchFamily="34" charset="0"/>
              </a:rPr>
              <a:t>.</a:t>
            </a:r>
            <a:endParaRPr lang="en-US" sz="3000" dirty="0">
              <a:latin typeface="Agency FB" pitchFamily="34" charset="0"/>
            </a:endParaRPr>
          </a:p>
        </p:txBody>
      </p:sp>
    </p:spTree>
    <p:extLst>
      <p:ext uri="{BB962C8B-B14F-4D97-AF65-F5344CB8AC3E}">
        <p14:creationId xmlns:p14="http://schemas.microsoft.com/office/powerpoint/2010/main" xmlns="" val="9478757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305</TotalTime>
  <Words>290</Words>
  <Application>Microsoft Office PowerPoint</Application>
  <PresentationFormat>On-screen Show (4:3)</PresentationFormat>
  <Paragraphs>39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NewsPrint</vt:lpstr>
      <vt:lpstr>The Red Scare</vt:lpstr>
      <vt:lpstr>Economic Questions</vt:lpstr>
      <vt:lpstr>Spectrums</vt:lpstr>
      <vt:lpstr>Calculated Strategy</vt:lpstr>
      <vt:lpstr>The Bolsheviks</vt:lpstr>
      <vt:lpstr>Anti-Bolshevik Propaganda – ca. 1918 </vt:lpstr>
      <vt:lpstr>The Comintern</vt:lpstr>
      <vt:lpstr>Meanwhile, Back at Home…</vt:lpstr>
      <vt:lpstr>The Sedition Act</vt:lpstr>
      <vt:lpstr>Emma Goldman</vt:lpstr>
      <vt:lpstr>Slide 11</vt:lpstr>
      <vt:lpstr>Atty. Gen. A. Mitchell Palmer</vt:lpstr>
      <vt:lpstr>Palmer Raids</vt:lpstr>
      <vt:lpstr>The “Soviet Ark” – USS Buford</vt:lpstr>
      <vt:lpstr>Sacco &amp; Vanzetti</vt:lpstr>
      <vt:lpstr>Nativism</vt:lpstr>
      <vt:lpstr>Nativism</vt:lpstr>
      <vt:lpstr>Immigration Policy Changes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Red Scare</dc:title>
  <dc:creator>Glenn</dc:creator>
  <cp:lastModifiedBy>Glenn</cp:lastModifiedBy>
  <cp:revision>16</cp:revision>
  <dcterms:created xsi:type="dcterms:W3CDTF">2012-01-25T12:29:25Z</dcterms:created>
  <dcterms:modified xsi:type="dcterms:W3CDTF">2013-02-13T04:33:27Z</dcterms:modified>
</cp:coreProperties>
</file>