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DA7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EBE4-123E-4724-A34E-F689F72EDE1C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EBB-9F0E-4168-B533-D30D88BC0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EBE4-123E-4724-A34E-F689F72EDE1C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EBB-9F0E-4168-B533-D30D88BC0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EBE4-123E-4724-A34E-F689F72EDE1C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EBB-9F0E-4168-B533-D30D88BC0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EBE4-123E-4724-A34E-F689F72EDE1C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EBB-9F0E-4168-B533-D30D88BC0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EBE4-123E-4724-A34E-F689F72EDE1C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EBB-9F0E-4168-B533-D30D88BC0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EBE4-123E-4724-A34E-F689F72EDE1C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EBB-9F0E-4168-B533-D30D88BC0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EBE4-123E-4724-A34E-F689F72EDE1C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EBB-9F0E-4168-B533-D30D88BC0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EBE4-123E-4724-A34E-F689F72EDE1C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A1EBB-9F0E-4168-B533-D30D88BC01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EBE4-123E-4724-A34E-F689F72EDE1C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EBB-9F0E-4168-B533-D30D88BC0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EBE4-123E-4724-A34E-F689F72EDE1C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F6A1EBB-9F0E-4168-B533-D30D88BC0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743EBE4-123E-4724-A34E-F689F72EDE1C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1EBB-9F0E-4168-B533-D30D88BC0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743EBE4-123E-4724-A34E-F689F72EDE1C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6A1EBB-9F0E-4168-B533-D30D88BC0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O. G. T.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Source Literacy – Logical Argument, Detecting Bias,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066800"/>
            <a:ext cx="7696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Aharoni" pitchFamily="2" charset="-79"/>
                <a:cs typeface="Aharoni" pitchFamily="2" charset="-79"/>
              </a:rPr>
              <a:t>source</a:t>
            </a:r>
            <a:r>
              <a:rPr lang="en-US" sz="3200" b="1" dirty="0" smtClean="0"/>
              <a:t>  </a:t>
            </a:r>
          </a:p>
          <a:p>
            <a:pPr algn="ctr"/>
            <a:r>
              <a:rPr lang="en-US" sz="3200" dirty="0" smtClean="0"/>
              <a:t>/</a:t>
            </a:r>
            <a:r>
              <a:rPr lang="en-US" sz="3200" dirty="0" err="1" smtClean="0"/>
              <a:t>sôrs</a:t>
            </a:r>
            <a:r>
              <a:rPr lang="en-US" sz="3200" dirty="0" smtClean="0"/>
              <a:t>/</a:t>
            </a:r>
          </a:p>
          <a:p>
            <a:pPr algn="ctr"/>
            <a:r>
              <a:rPr lang="en-US" sz="3200" dirty="0" smtClean="0"/>
              <a:t>Noun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A place, person, or thing (information) from which something comes or can be obtained.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>
                <a:solidFill>
                  <a:srgbClr val="92D050"/>
                </a:solidFill>
              </a:rPr>
              <a:t>Examples:  newspaper article, picture, eyewitness testimony, letter, video, etc.</a:t>
            </a:r>
            <a:endParaRPr lang="en-US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533400"/>
            <a:ext cx="71628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Aharoni" pitchFamily="2" charset="-79"/>
                <a:cs typeface="Aharoni" pitchFamily="2" charset="-79"/>
              </a:rPr>
              <a:t>bi·as</a:t>
            </a:r>
            <a:r>
              <a:rPr lang="en-US" sz="3200" b="1" dirty="0" smtClean="0"/>
              <a:t> </a:t>
            </a:r>
          </a:p>
          <a:p>
            <a:pPr algn="ctr"/>
            <a:r>
              <a:rPr lang="en-US" sz="3200" dirty="0" smtClean="0"/>
              <a:t>/ˈ</a:t>
            </a:r>
            <a:r>
              <a:rPr lang="en-US" sz="3200" dirty="0" err="1" smtClean="0"/>
              <a:t>bīəs</a:t>
            </a:r>
            <a:r>
              <a:rPr lang="en-US" sz="3200" dirty="0" smtClean="0"/>
              <a:t>/</a:t>
            </a:r>
          </a:p>
          <a:p>
            <a:pPr algn="ctr"/>
            <a:r>
              <a:rPr lang="en-US" sz="3200" dirty="0" smtClean="0"/>
              <a:t>Noun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Prejudice in favor of or against one thing, person, or group compared with another, usually in a way considered to be unfair.</a:t>
            </a:r>
          </a:p>
          <a:p>
            <a:pPr algn="ctr"/>
            <a:endParaRPr lang="en-US" sz="3200" dirty="0"/>
          </a:p>
          <a:p>
            <a:pPr algn="ctr"/>
            <a:r>
              <a:rPr lang="en-US" sz="2400" dirty="0" smtClean="0">
                <a:solidFill>
                  <a:srgbClr val="A9DA74"/>
                </a:solidFill>
              </a:rPr>
              <a:t>Example:  A “news story” put out by a political party or one of their supporters that makes the party or its candidate look good and/or the other party look bad.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76962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Aharoni" pitchFamily="2" charset="-79"/>
                <a:cs typeface="Aharoni" pitchFamily="2" charset="-79"/>
              </a:rPr>
              <a:t>ster·e·o·type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 </a:t>
            </a:r>
            <a:r>
              <a:rPr lang="en-US" sz="3200" b="1" dirty="0" smtClean="0"/>
              <a:t> </a:t>
            </a:r>
          </a:p>
          <a:p>
            <a:pPr algn="ctr"/>
            <a:r>
              <a:rPr lang="en-US" sz="3200" dirty="0" smtClean="0"/>
              <a:t>/ˈ</a:t>
            </a:r>
            <a:r>
              <a:rPr lang="en-US" sz="3200" dirty="0" err="1" smtClean="0"/>
              <a:t>sterēəˌtīp</a:t>
            </a:r>
            <a:r>
              <a:rPr lang="en-US" sz="3200" dirty="0" smtClean="0"/>
              <a:t>/</a:t>
            </a:r>
          </a:p>
          <a:p>
            <a:pPr algn="ctr"/>
            <a:r>
              <a:rPr lang="en-US" sz="3200" dirty="0" smtClean="0"/>
              <a:t>Noun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A widely held but fixed and oversimplified image or idea of a particular type of person or thing: "sexual and racial stereotypes".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>
                <a:solidFill>
                  <a:srgbClr val="92D050"/>
                </a:solidFill>
              </a:rPr>
              <a:t>Stereotypes are usually based on a small truth,  but applied (usually incorrectly) to a whole group.</a:t>
            </a:r>
          </a:p>
          <a:p>
            <a:pPr algn="ctr"/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838200"/>
            <a:ext cx="7696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Aharoni" pitchFamily="2" charset="-79"/>
                <a:cs typeface="Aharoni" pitchFamily="2" charset="-79"/>
              </a:rPr>
              <a:t>the·sis</a:t>
            </a:r>
            <a:r>
              <a:rPr lang="en-US" sz="6000" b="1" dirty="0" smtClean="0">
                <a:latin typeface="Aharoni" pitchFamily="2" charset="-79"/>
                <a:cs typeface="Aharoni" pitchFamily="2" charset="-79"/>
              </a:rPr>
              <a:t> </a:t>
            </a:r>
            <a:r>
              <a:rPr lang="en-US" sz="3200" b="1" dirty="0" smtClean="0"/>
              <a:t> </a:t>
            </a:r>
          </a:p>
          <a:p>
            <a:pPr algn="ctr"/>
            <a:r>
              <a:rPr lang="en-US" sz="3200" dirty="0" smtClean="0"/>
              <a:t>/ˈ</a:t>
            </a:r>
            <a:r>
              <a:rPr lang="en-US" sz="3200" dirty="0" err="1" smtClean="0"/>
              <a:t>THēsis</a:t>
            </a:r>
            <a:r>
              <a:rPr lang="en-US" sz="3200" dirty="0" smtClean="0"/>
              <a:t>/</a:t>
            </a:r>
          </a:p>
          <a:p>
            <a:pPr algn="ctr"/>
            <a:r>
              <a:rPr lang="en-US" sz="3200" dirty="0" smtClean="0"/>
              <a:t>Noun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A statement or theory that is put forward as a premise to be maintained or proved: "can you support your thesis?".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>
                <a:solidFill>
                  <a:srgbClr val="92D050"/>
                </a:solidFill>
              </a:rPr>
              <a:t>You could also call this an “argument” or a “main claim.”</a:t>
            </a:r>
            <a:r>
              <a:rPr lang="en-US" sz="3200" dirty="0" smtClean="0"/>
              <a:t> </a:t>
            </a:r>
          </a:p>
          <a:p>
            <a:pPr algn="ctr"/>
            <a:endParaRPr lang="en-US" sz="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1534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Gill Sans MT Condensed" pitchFamily="34" charset="0"/>
              </a:rPr>
              <a:t>Ideally, one wants to gather information from sources that are both </a:t>
            </a:r>
            <a:r>
              <a:rPr lang="en-US" sz="4000" dirty="0" smtClean="0">
                <a:solidFill>
                  <a:srgbClr val="FFFF00"/>
                </a:solidFill>
                <a:latin typeface="Gill Sans MT Condensed" pitchFamily="34" charset="0"/>
              </a:rPr>
              <a:t>credible</a:t>
            </a:r>
            <a:r>
              <a:rPr lang="en-US" sz="4000" dirty="0" smtClean="0">
                <a:latin typeface="Gill Sans MT Condensed" pitchFamily="34" charset="0"/>
              </a:rPr>
              <a:t> and </a:t>
            </a:r>
            <a:r>
              <a:rPr lang="en-US" sz="4000" dirty="0" smtClean="0">
                <a:solidFill>
                  <a:srgbClr val="FFFF00"/>
                </a:solidFill>
                <a:latin typeface="Gill Sans MT Condensed" pitchFamily="34" charset="0"/>
              </a:rPr>
              <a:t>reliable</a:t>
            </a:r>
            <a:r>
              <a:rPr lang="en-US" sz="4000" dirty="0" smtClean="0">
                <a:latin typeface="Gill Sans MT Condensed" pitchFamily="34" charset="0"/>
              </a:rPr>
              <a:t>.</a:t>
            </a:r>
          </a:p>
          <a:p>
            <a:endParaRPr lang="en-US" sz="4000" dirty="0"/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reliable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source is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dependable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accurate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credible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source gives information that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matches known facts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and is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believable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4478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 smtClean="0"/>
              <a:t>Rank these sources of historical information </a:t>
            </a:r>
          </a:p>
          <a:p>
            <a:pPr>
              <a:buNone/>
            </a:pPr>
            <a:r>
              <a:rPr lang="en-US" sz="3200" dirty="0" smtClean="0"/>
              <a:t>from least to most factual:</a:t>
            </a:r>
          </a:p>
          <a:p>
            <a:pPr>
              <a:buNone/>
            </a:pPr>
            <a:endParaRPr lang="en-US" sz="32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/>
              <a:t>An editorial in a major national newspaper.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/>
              <a:t>A news article in a major national newspaper.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/>
              <a:t>A book by a history professor at a university.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/>
              <a:t>A blog entry found on a website.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Evaluate the </a:t>
            </a:r>
            <a:r>
              <a:rPr lang="en-US" u="sng" dirty="0" smtClean="0"/>
              <a:t>reliability</a:t>
            </a:r>
            <a:r>
              <a:rPr lang="en-US" dirty="0" smtClean="0"/>
              <a:t> and </a:t>
            </a:r>
            <a:r>
              <a:rPr lang="en-US" u="sng" dirty="0" smtClean="0"/>
              <a:t>credibility</a:t>
            </a:r>
            <a:r>
              <a:rPr lang="en-US" dirty="0" smtClean="0"/>
              <a:t> of each:</a:t>
            </a:r>
          </a:p>
          <a:p>
            <a:pPr marL="514350" indent="-514350">
              <a:buAutoNum type="arabicPeriod"/>
            </a:pPr>
            <a:r>
              <a:rPr lang="en-US" dirty="0" smtClean="0"/>
              <a:t>An eyewitness account of a crime told in court</a:t>
            </a:r>
          </a:p>
          <a:p>
            <a:pPr marL="514350" indent="-514350">
              <a:buAutoNum type="arabicPeriod"/>
            </a:pPr>
            <a:r>
              <a:rPr lang="en-US" dirty="0" smtClean="0"/>
              <a:t>An article about a crime in a well established newspaper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story you heard at lunch about a crime</a:t>
            </a:r>
          </a:p>
          <a:p>
            <a:pPr marL="514350" indent="-514350">
              <a:buAutoNum type="arabicPeriod"/>
            </a:pPr>
            <a:r>
              <a:rPr lang="en-US" dirty="0" smtClean="0"/>
              <a:t>A police report of a crime</a:t>
            </a:r>
          </a:p>
          <a:p>
            <a:pPr marL="514350" indent="-514350">
              <a:buAutoNum type="arabicPeriod"/>
            </a:pPr>
            <a:r>
              <a:rPr lang="en-US" dirty="0" smtClean="0"/>
              <a:t>An account of a crime presented on a website that is hosted by the brother of the accused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83</TotalTime>
  <Words>167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O. G. T. Review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O. G. T. Review</dc:title>
  <dc:creator>Glenn</dc:creator>
  <cp:lastModifiedBy>Glenn</cp:lastModifiedBy>
  <cp:revision>9</cp:revision>
  <dcterms:created xsi:type="dcterms:W3CDTF">2013-03-13T14:14:30Z</dcterms:created>
  <dcterms:modified xsi:type="dcterms:W3CDTF">2014-03-07T03:39:41Z</dcterms:modified>
</cp:coreProperties>
</file>