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67" r:id="rId3"/>
    <p:sldId id="256" r:id="rId4"/>
    <p:sldId id="278" r:id="rId5"/>
    <p:sldId id="268" r:id="rId6"/>
    <p:sldId id="257" r:id="rId7"/>
    <p:sldId id="258" r:id="rId8"/>
    <p:sldId id="260" r:id="rId9"/>
    <p:sldId id="261" r:id="rId10"/>
    <p:sldId id="262" r:id="rId11"/>
    <p:sldId id="277" r:id="rId12"/>
    <p:sldId id="263" r:id="rId13"/>
    <p:sldId id="264" r:id="rId14"/>
    <p:sldId id="265" r:id="rId15"/>
    <p:sldId id="269" r:id="rId16"/>
    <p:sldId id="270" r:id="rId17"/>
    <p:sldId id="271" r:id="rId18"/>
    <p:sldId id="273" r:id="rId19"/>
    <p:sldId id="274"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F68C176-8BA3-4643-9552-0AA73DE4C1E0}" type="datetimeFigureOut">
              <a:rPr lang="en-US" smtClean="0"/>
              <a:pPr/>
              <a:t>3/11/2015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1ED91BB-71BB-4D67-AA48-C38D0DD951B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68C176-8BA3-4643-9552-0AA73DE4C1E0}" type="datetimeFigureOut">
              <a:rPr lang="en-US" smtClean="0"/>
              <a:pPr/>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91BB-71BB-4D67-AA48-C38D0DD951B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68C176-8BA3-4643-9552-0AA73DE4C1E0}" type="datetimeFigureOut">
              <a:rPr lang="en-US" smtClean="0"/>
              <a:pPr/>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91BB-71BB-4D67-AA48-C38D0DD951B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68C176-8BA3-4643-9552-0AA73DE4C1E0}" type="datetimeFigureOut">
              <a:rPr lang="en-US" smtClean="0"/>
              <a:pPr/>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91BB-71BB-4D67-AA48-C38D0DD951B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F68C176-8BA3-4643-9552-0AA73DE4C1E0}" type="datetimeFigureOut">
              <a:rPr lang="en-US" smtClean="0"/>
              <a:pPr/>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91BB-71BB-4D67-AA48-C38D0DD951B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68C176-8BA3-4643-9552-0AA73DE4C1E0}" type="datetimeFigureOut">
              <a:rPr lang="en-US" smtClean="0"/>
              <a:pPr/>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D91BB-71BB-4D67-AA48-C38D0DD951B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F68C176-8BA3-4643-9552-0AA73DE4C1E0}" type="datetimeFigureOut">
              <a:rPr lang="en-US" smtClean="0"/>
              <a:pPr/>
              <a:t>3/11/2015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ED91BB-71BB-4D67-AA48-C38D0DD951B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BF68C176-8BA3-4643-9552-0AA73DE4C1E0}" type="datetimeFigureOut">
              <a:rPr lang="en-US" smtClean="0"/>
              <a:pPr/>
              <a:t>3/11/2015</a:t>
            </a:fld>
            <a:endParaRPr lang="en-US"/>
          </a:p>
        </p:txBody>
      </p:sp>
      <p:sp>
        <p:nvSpPr>
          <p:cNvPr id="8" name="Slide Number Placeholder 7"/>
          <p:cNvSpPr>
            <a:spLocks noGrp="1"/>
          </p:cNvSpPr>
          <p:nvPr>
            <p:ph type="sldNum" sz="quarter" idx="11"/>
          </p:nvPr>
        </p:nvSpPr>
        <p:spPr/>
        <p:txBody>
          <a:bodyPr/>
          <a:lstStyle/>
          <a:p>
            <a:fld id="{E1ED91BB-71BB-4D67-AA48-C38D0DD951BF}"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8C176-8BA3-4643-9552-0AA73DE4C1E0}" type="datetimeFigureOut">
              <a:rPr lang="en-US" smtClean="0"/>
              <a:pPr/>
              <a:t>3/11/2015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ED91BB-71BB-4D67-AA48-C38D0DD951B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68C176-8BA3-4643-9552-0AA73DE4C1E0}" type="datetimeFigureOut">
              <a:rPr lang="en-US" smtClean="0"/>
              <a:pPr/>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E1ED91BB-71BB-4D67-AA48-C38D0DD951B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BF68C176-8BA3-4643-9552-0AA73DE4C1E0}" type="datetimeFigureOut">
              <a:rPr lang="en-US" smtClean="0"/>
              <a:pPr/>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D91BB-71BB-4D67-AA48-C38D0DD951B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F68C176-8BA3-4643-9552-0AA73DE4C1E0}" type="datetimeFigureOut">
              <a:rPr lang="en-US" smtClean="0"/>
              <a:pPr/>
              <a:t>3/11/2015</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1ED91BB-71BB-4D67-AA48-C38D0DD951B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C:\Users\Glenn\Dropbox\OGT%20Review\Division%20of%20Labor\Division_of_Labor.as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algn="ctr"/>
            <a:r>
              <a:rPr lang="en-US" sz="3600" dirty="0" smtClean="0"/>
              <a:t>Which type of government is being described</a:t>
            </a:r>
            <a:r>
              <a:rPr lang="en-US" sz="2800" dirty="0" smtClean="0"/>
              <a:t>?</a:t>
            </a:r>
            <a:endParaRPr lang="en-US" sz="2800" dirty="0"/>
          </a:p>
        </p:txBody>
      </p:sp>
      <p:sp>
        <p:nvSpPr>
          <p:cNvPr id="3" name="Content Placeholder 2"/>
          <p:cNvSpPr>
            <a:spLocks noGrp="1"/>
          </p:cNvSpPr>
          <p:nvPr>
            <p:ph idx="1"/>
          </p:nvPr>
        </p:nvSpPr>
        <p:spPr>
          <a:xfrm>
            <a:off x="0" y="1143000"/>
            <a:ext cx="9144000" cy="5715000"/>
          </a:xfrm>
        </p:spPr>
        <p:txBody>
          <a:bodyPr>
            <a:normAutofit/>
          </a:bodyPr>
          <a:lstStyle/>
          <a:p>
            <a:pPr marL="550926" indent="-514350">
              <a:buAutoNum type="arabicPeriod"/>
            </a:pPr>
            <a:r>
              <a:rPr lang="en-US" sz="2400" dirty="0" smtClean="0"/>
              <a:t>A religious leader rules a nation according to the principles of a holy book.</a:t>
            </a:r>
          </a:p>
          <a:p>
            <a:pPr marL="550926" indent="-514350">
              <a:buAutoNum type="arabicPeriod"/>
            </a:pPr>
            <a:r>
              <a:rPr lang="en-US" sz="2400" dirty="0" smtClean="0"/>
              <a:t>A person backed by the army assassinates the ruler of a nation and declares that he is now the ruler.</a:t>
            </a:r>
          </a:p>
          <a:p>
            <a:pPr marL="550926" indent="-514350">
              <a:buAutoNum type="arabicPeriod"/>
            </a:pPr>
            <a:r>
              <a:rPr lang="en-US" sz="2400" dirty="0" smtClean="0"/>
              <a:t>A queen has total control of a nation.  Her word is law.</a:t>
            </a:r>
          </a:p>
          <a:p>
            <a:pPr marL="550926" indent="-514350">
              <a:buAutoNum type="arabicPeriod"/>
            </a:pPr>
            <a:r>
              <a:rPr lang="en-US" sz="2400" dirty="0" smtClean="0"/>
              <a:t>A queen is the symbolic ruler of her nation.  An elected legislature governs.</a:t>
            </a:r>
          </a:p>
          <a:p>
            <a:pPr marL="550926" indent="-514350">
              <a:buAutoNum type="arabicPeriod"/>
            </a:pPr>
            <a:r>
              <a:rPr lang="en-US" sz="2400" dirty="0" smtClean="0"/>
              <a:t>The legislators are elected by a vote of the people; they choose an executive from among themselves.</a:t>
            </a:r>
          </a:p>
          <a:p>
            <a:pPr marL="550926" indent="-514350">
              <a:buAutoNum type="arabicPeriod"/>
            </a:pPr>
            <a:r>
              <a:rPr lang="en-US" sz="2400" dirty="0" smtClean="0"/>
              <a:t>A legislative body and an executive are elected separately by voters.</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6858001"/>
        </p:xfrm>
        <a:graphic>
          <a:graphicData uri="http://schemas.openxmlformats.org/drawingml/2006/table">
            <a:tbl>
              <a:tblPr firstRow="1" bandRow="1">
                <a:tableStyleId>{5C22544A-7EE6-4342-B048-85BDC9FD1C3A}</a:tableStyleId>
              </a:tblPr>
              <a:tblGrid>
                <a:gridCol w="2286000"/>
                <a:gridCol w="2286000"/>
                <a:gridCol w="2286000"/>
                <a:gridCol w="2286000"/>
              </a:tblGrid>
              <a:tr h="836341">
                <a:tc>
                  <a:txBody>
                    <a:bodyPr/>
                    <a:lstStyle/>
                    <a:p>
                      <a:pPr algn="ctr"/>
                      <a:r>
                        <a:rPr lang="en-US" sz="2000" b="0" dirty="0" smtClean="0">
                          <a:solidFill>
                            <a:schemeClr val="bg1"/>
                          </a:solidFill>
                          <a:latin typeface="Gill Sans MT Condensed" pitchFamily="34" charset="0"/>
                        </a:rPr>
                        <a:t>Economic Systems</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What</a:t>
                      </a:r>
                      <a:r>
                        <a:rPr lang="en-US" sz="2000" b="0" baseline="0" dirty="0" smtClean="0">
                          <a:solidFill>
                            <a:schemeClr val="bg1"/>
                          </a:solidFill>
                          <a:latin typeface="Gill Sans MT Condensed" pitchFamily="34" charset="0"/>
                        </a:rPr>
                        <a:t> to Produce?</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How to Produce</a:t>
                      </a:r>
                      <a:r>
                        <a:rPr lang="en-US" sz="2000" b="0" baseline="0" dirty="0" smtClean="0">
                          <a:solidFill>
                            <a:schemeClr val="bg1"/>
                          </a:solidFill>
                          <a:latin typeface="Gill Sans MT Condensed" pitchFamily="34" charset="0"/>
                        </a:rPr>
                        <a:t>?</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Who will consume</a:t>
                      </a:r>
                      <a:r>
                        <a:rPr lang="en-US" sz="2000" b="0" baseline="0" dirty="0" smtClean="0">
                          <a:solidFill>
                            <a:schemeClr val="bg1"/>
                          </a:solidFill>
                          <a:latin typeface="Gill Sans MT Condensed" pitchFamily="34" charset="0"/>
                        </a:rPr>
                        <a:t> them?</a:t>
                      </a:r>
                      <a:endParaRPr lang="en-US" sz="2000" b="0" dirty="0">
                        <a:solidFill>
                          <a:schemeClr val="bg1"/>
                        </a:solidFill>
                        <a:latin typeface="Gill Sans MT Condensed" pitchFamily="34" charset="0"/>
                      </a:endParaRPr>
                    </a:p>
                  </a:txBody>
                  <a:tcPr anchor="ctr"/>
                </a:tc>
              </a:tr>
              <a:tr h="1505415">
                <a:tc>
                  <a:txBody>
                    <a:bodyPr/>
                    <a:lstStyle/>
                    <a:p>
                      <a:pPr algn="ctr"/>
                      <a:r>
                        <a:rPr lang="en-US" sz="2800" dirty="0" smtClean="0">
                          <a:latin typeface="Gill Sans MT Condensed" pitchFamily="34" charset="0"/>
                        </a:rPr>
                        <a:t>Market</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a:t>
                      </a:r>
                      <a:r>
                        <a:rPr lang="en-US" sz="1600" baseline="0" dirty="0" smtClean="0">
                          <a:latin typeface="Calibri" pitchFamily="34" charset="0"/>
                          <a:cs typeface="Calibri" pitchFamily="34" charset="0"/>
                        </a:rPr>
                        <a:t> can afford the goods and services</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Mixed</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consumer choice,</a:t>
                      </a:r>
                      <a:r>
                        <a:rPr lang="en-US" sz="1600" baseline="0" dirty="0" smtClean="0">
                          <a:latin typeface="Calibri" pitchFamily="34" charset="0"/>
                          <a:cs typeface="Calibri" pitchFamily="34" charset="0"/>
                        </a:rPr>
                        <a:t> </a:t>
                      </a:r>
                      <a:r>
                        <a:rPr lang="en-US" sz="1600" b="1" baseline="0" dirty="0" smtClean="0">
                          <a:latin typeface="Calibri" pitchFamily="34" charset="0"/>
                          <a:cs typeface="Calibri" pitchFamily="34" charset="0"/>
                        </a:rPr>
                        <a:t>with some government regulation</a:t>
                      </a:r>
                      <a:endParaRPr lang="en-US" sz="1600" b="1" dirty="0">
                        <a:latin typeface="Calibri" pitchFamily="34" charset="0"/>
                        <a:cs typeface="Calibri" pitchFamily="34" charset="0"/>
                      </a:endParaRPr>
                    </a:p>
                  </a:txBody>
                  <a:tcPr anchor="ctr"/>
                </a:tc>
                <a:tc>
                  <a:txBody>
                    <a:bodyPr/>
                    <a:lstStyle/>
                    <a:p>
                      <a:pPr algn="ctr"/>
                      <a:endParaRPr lang="en-US" sz="1600" b="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Command</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Traditional</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6858001"/>
        </p:xfrm>
        <a:graphic>
          <a:graphicData uri="http://schemas.openxmlformats.org/drawingml/2006/table">
            <a:tbl>
              <a:tblPr firstRow="1" bandRow="1">
                <a:tableStyleId>{5C22544A-7EE6-4342-B048-85BDC9FD1C3A}</a:tableStyleId>
              </a:tblPr>
              <a:tblGrid>
                <a:gridCol w="2286000"/>
                <a:gridCol w="2286000"/>
                <a:gridCol w="2286000"/>
                <a:gridCol w="2286000"/>
              </a:tblGrid>
              <a:tr h="836341">
                <a:tc>
                  <a:txBody>
                    <a:bodyPr/>
                    <a:lstStyle/>
                    <a:p>
                      <a:pPr algn="ctr"/>
                      <a:r>
                        <a:rPr lang="en-US" sz="2000" b="0" dirty="0" smtClean="0">
                          <a:solidFill>
                            <a:schemeClr val="bg1"/>
                          </a:solidFill>
                          <a:latin typeface="Gill Sans MT Condensed" pitchFamily="34" charset="0"/>
                        </a:rPr>
                        <a:t>Economic Systems</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What</a:t>
                      </a:r>
                      <a:r>
                        <a:rPr lang="en-US" sz="2000" b="0" baseline="0" dirty="0" smtClean="0">
                          <a:solidFill>
                            <a:schemeClr val="bg1"/>
                          </a:solidFill>
                          <a:latin typeface="Gill Sans MT Condensed" pitchFamily="34" charset="0"/>
                        </a:rPr>
                        <a:t> to Produce?</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How to Produce</a:t>
                      </a:r>
                      <a:r>
                        <a:rPr lang="en-US" sz="2000" b="0" baseline="0" dirty="0" smtClean="0">
                          <a:solidFill>
                            <a:schemeClr val="bg1"/>
                          </a:solidFill>
                          <a:latin typeface="Gill Sans MT Condensed" pitchFamily="34" charset="0"/>
                        </a:rPr>
                        <a:t>?</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Who will consume</a:t>
                      </a:r>
                      <a:r>
                        <a:rPr lang="en-US" sz="2000" b="0" baseline="0" dirty="0" smtClean="0">
                          <a:solidFill>
                            <a:schemeClr val="bg1"/>
                          </a:solidFill>
                          <a:latin typeface="Gill Sans MT Condensed" pitchFamily="34" charset="0"/>
                        </a:rPr>
                        <a:t> them?</a:t>
                      </a:r>
                      <a:endParaRPr lang="en-US" sz="2000" b="0" dirty="0">
                        <a:solidFill>
                          <a:schemeClr val="bg1"/>
                        </a:solidFill>
                        <a:latin typeface="Gill Sans MT Condensed" pitchFamily="34" charset="0"/>
                      </a:endParaRPr>
                    </a:p>
                  </a:txBody>
                  <a:tcPr anchor="ctr"/>
                </a:tc>
              </a:tr>
              <a:tr h="1505415">
                <a:tc>
                  <a:txBody>
                    <a:bodyPr/>
                    <a:lstStyle/>
                    <a:p>
                      <a:pPr algn="ctr"/>
                      <a:r>
                        <a:rPr lang="en-US" sz="2800" dirty="0" smtClean="0">
                          <a:latin typeface="Gill Sans MT Condensed" pitchFamily="34" charset="0"/>
                        </a:rPr>
                        <a:t>Market</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a:t>
                      </a:r>
                      <a:r>
                        <a:rPr lang="en-US" sz="1600" baseline="0" dirty="0" smtClean="0">
                          <a:latin typeface="Calibri" pitchFamily="34" charset="0"/>
                          <a:cs typeface="Calibri" pitchFamily="34" charset="0"/>
                        </a:rPr>
                        <a:t> can afford the goods and services</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Mixed</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consumer choice,</a:t>
                      </a:r>
                      <a:r>
                        <a:rPr lang="en-US" sz="1600" baseline="0" dirty="0" smtClean="0">
                          <a:latin typeface="Calibri" pitchFamily="34" charset="0"/>
                          <a:cs typeface="Calibri" pitchFamily="34" charset="0"/>
                        </a:rPr>
                        <a:t> </a:t>
                      </a:r>
                      <a:r>
                        <a:rPr lang="en-US" sz="1600" b="1" baseline="0" dirty="0" smtClean="0">
                          <a:latin typeface="Calibri" pitchFamily="34" charset="0"/>
                          <a:cs typeface="Calibri" pitchFamily="34" charset="0"/>
                        </a:rPr>
                        <a:t>with some government regulation</a:t>
                      </a:r>
                      <a:endParaRPr lang="en-US" sz="1600" b="1"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competition and costs, </a:t>
                      </a:r>
                      <a:r>
                        <a:rPr lang="en-US" sz="1600" b="1" dirty="0" smtClean="0">
                          <a:latin typeface="Calibri" pitchFamily="34" charset="0"/>
                          <a:cs typeface="Calibri" pitchFamily="34" charset="0"/>
                        </a:rPr>
                        <a:t>with some government regulation</a:t>
                      </a:r>
                    </a:p>
                    <a:p>
                      <a:pPr algn="ctr"/>
                      <a:r>
                        <a:rPr lang="en-US" sz="1600" b="0" dirty="0" smtClean="0">
                          <a:latin typeface="Calibri" pitchFamily="34" charset="0"/>
                          <a:cs typeface="Calibri" pitchFamily="34" charset="0"/>
                        </a:rPr>
                        <a:t>(pollution,</a:t>
                      </a:r>
                      <a:r>
                        <a:rPr lang="en-US" sz="1600" b="0" baseline="0" dirty="0" smtClean="0">
                          <a:latin typeface="Calibri" pitchFamily="34" charset="0"/>
                          <a:cs typeface="Calibri" pitchFamily="34" charset="0"/>
                        </a:rPr>
                        <a:t> safety, etc.)</a:t>
                      </a:r>
                      <a:endParaRPr lang="en-US" sz="1600" b="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 can afford the goods and services, </a:t>
                      </a:r>
                      <a:r>
                        <a:rPr lang="en-US" sz="1600" b="1" dirty="0" smtClean="0">
                          <a:latin typeface="Calibri" pitchFamily="34" charset="0"/>
                          <a:cs typeface="Calibri" pitchFamily="34" charset="0"/>
                        </a:rPr>
                        <a:t>plus government benefits </a:t>
                      </a:r>
                      <a:r>
                        <a:rPr lang="en-US" sz="1600" dirty="0" smtClean="0">
                          <a:latin typeface="Calibri" pitchFamily="34" charset="0"/>
                          <a:cs typeface="Calibri" pitchFamily="34" charset="0"/>
                        </a:rPr>
                        <a:t>(healthcare, retirement, disability</a:t>
                      </a:r>
                      <a:r>
                        <a:rPr lang="en-US" sz="1600" baseline="0" dirty="0" smtClean="0">
                          <a:latin typeface="Calibri" pitchFamily="34" charset="0"/>
                          <a:cs typeface="Calibri" pitchFamily="34" charset="0"/>
                        </a:rPr>
                        <a:t>, etc.</a:t>
                      </a:r>
                      <a:r>
                        <a:rPr lang="en-US" sz="1600" dirty="0" smtClean="0">
                          <a:latin typeface="Calibri" pitchFamily="34" charset="0"/>
                          <a:cs typeface="Calibri" pitchFamily="34" charset="0"/>
                        </a:rPr>
                        <a:t>)</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Command</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Traditional</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6858001"/>
        </p:xfrm>
        <a:graphic>
          <a:graphicData uri="http://schemas.openxmlformats.org/drawingml/2006/table">
            <a:tbl>
              <a:tblPr firstRow="1" bandRow="1">
                <a:tableStyleId>{5C22544A-7EE6-4342-B048-85BDC9FD1C3A}</a:tableStyleId>
              </a:tblPr>
              <a:tblGrid>
                <a:gridCol w="2286000"/>
                <a:gridCol w="2286000"/>
                <a:gridCol w="2286000"/>
                <a:gridCol w="2286000"/>
              </a:tblGrid>
              <a:tr h="836341">
                <a:tc>
                  <a:txBody>
                    <a:bodyPr/>
                    <a:lstStyle/>
                    <a:p>
                      <a:pPr algn="ctr"/>
                      <a:r>
                        <a:rPr lang="en-US" sz="2000" b="0" dirty="0" smtClean="0">
                          <a:solidFill>
                            <a:schemeClr val="bg1"/>
                          </a:solidFill>
                          <a:latin typeface="Gill Sans MT Condensed" pitchFamily="34" charset="0"/>
                        </a:rPr>
                        <a:t>Economic Systems</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What</a:t>
                      </a:r>
                      <a:r>
                        <a:rPr lang="en-US" sz="2000" b="0" baseline="0" dirty="0" smtClean="0">
                          <a:solidFill>
                            <a:schemeClr val="bg1"/>
                          </a:solidFill>
                          <a:latin typeface="Gill Sans MT Condensed" pitchFamily="34" charset="0"/>
                        </a:rPr>
                        <a:t> to Produce?</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How to Produce</a:t>
                      </a:r>
                      <a:r>
                        <a:rPr lang="en-US" sz="2000" b="0" baseline="0" dirty="0" smtClean="0">
                          <a:solidFill>
                            <a:schemeClr val="bg1"/>
                          </a:solidFill>
                          <a:latin typeface="Gill Sans MT Condensed" pitchFamily="34" charset="0"/>
                        </a:rPr>
                        <a:t>?</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Who will consume</a:t>
                      </a:r>
                      <a:r>
                        <a:rPr lang="en-US" sz="2000" b="0" baseline="0" dirty="0" smtClean="0">
                          <a:solidFill>
                            <a:schemeClr val="bg1"/>
                          </a:solidFill>
                          <a:latin typeface="Gill Sans MT Condensed" pitchFamily="34" charset="0"/>
                        </a:rPr>
                        <a:t> them?</a:t>
                      </a:r>
                      <a:endParaRPr lang="en-US" sz="2000" b="0" dirty="0">
                        <a:solidFill>
                          <a:schemeClr val="bg1"/>
                        </a:solidFill>
                        <a:latin typeface="Gill Sans MT Condensed" pitchFamily="34" charset="0"/>
                      </a:endParaRPr>
                    </a:p>
                  </a:txBody>
                  <a:tcPr anchor="ctr"/>
                </a:tc>
              </a:tr>
              <a:tr h="1505415">
                <a:tc>
                  <a:txBody>
                    <a:bodyPr/>
                    <a:lstStyle/>
                    <a:p>
                      <a:pPr algn="ctr"/>
                      <a:r>
                        <a:rPr lang="en-US" sz="2800" dirty="0" smtClean="0">
                          <a:latin typeface="Gill Sans MT Condensed" pitchFamily="34" charset="0"/>
                        </a:rPr>
                        <a:t>Market</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consumer choice</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competition and costs</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a:t>
                      </a:r>
                      <a:r>
                        <a:rPr lang="en-US" sz="1600" baseline="0" dirty="0" smtClean="0">
                          <a:latin typeface="Calibri" pitchFamily="34" charset="0"/>
                          <a:cs typeface="Calibri" pitchFamily="34" charset="0"/>
                        </a:rPr>
                        <a:t> can afford the goods and services</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Mixed</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consumer choice,</a:t>
                      </a:r>
                      <a:r>
                        <a:rPr lang="en-US" sz="1600" baseline="0" dirty="0" smtClean="0">
                          <a:latin typeface="Calibri" pitchFamily="34" charset="0"/>
                          <a:cs typeface="Calibri" pitchFamily="34" charset="0"/>
                        </a:rPr>
                        <a:t> </a:t>
                      </a:r>
                      <a:r>
                        <a:rPr lang="en-US" sz="1600" b="1" baseline="0" dirty="0" smtClean="0">
                          <a:latin typeface="Calibri" pitchFamily="34" charset="0"/>
                          <a:cs typeface="Calibri" pitchFamily="34" charset="0"/>
                        </a:rPr>
                        <a:t>with some government regulation</a:t>
                      </a:r>
                      <a:endParaRPr lang="en-US" sz="1600" b="1"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competition and costs, </a:t>
                      </a:r>
                      <a:r>
                        <a:rPr lang="en-US" sz="1600" b="1" dirty="0" smtClean="0">
                          <a:latin typeface="Calibri" pitchFamily="34" charset="0"/>
                          <a:cs typeface="Calibri" pitchFamily="34" charset="0"/>
                        </a:rPr>
                        <a:t>with some government regulation</a:t>
                      </a:r>
                    </a:p>
                    <a:p>
                      <a:pPr algn="ctr"/>
                      <a:r>
                        <a:rPr lang="en-US" sz="1600" b="0" dirty="0" smtClean="0">
                          <a:latin typeface="Calibri" pitchFamily="34" charset="0"/>
                          <a:cs typeface="Calibri" pitchFamily="34" charset="0"/>
                        </a:rPr>
                        <a:t>(pollution,</a:t>
                      </a:r>
                      <a:r>
                        <a:rPr lang="en-US" sz="1600" b="0" baseline="0" dirty="0" smtClean="0">
                          <a:latin typeface="Calibri" pitchFamily="34" charset="0"/>
                          <a:cs typeface="Calibri" pitchFamily="34" charset="0"/>
                        </a:rPr>
                        <a:t> safety, etc.)</a:t>
                      </a:r>
                      <a:endParaRPr lang="en-US" sz="1600" b="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 can afford the goods and services, </a:t>
                      </a:r>
                      <a:r>
                        <a:rPr lang="en-US" sz="1600" b="1" dirty="0" smtClean="0">
                          <a:latin typeface="Calibri" pitchFamily="34" charset="0"/>
                          <a:cs typeface="Calibri" pitchFamily="34" charset="0"/>
                        </a:rPr>
                        <a:t>plus government benefits </a:t>
                      </a:r>
                      <a:r>
                        <a:rPr lang="en-US" sz="1600" dirty="0" smtClean="0">
                          <a:latin typeface="Calibri" pitchFamily="34" charset="0"/>
                          <a:cs typeface="Calibri" pitchFamily="34" charset="0"/>
                        </a:rPr>
                        <a:t>(healthcare, retirement, disability</a:t>
                      </a:r>
                      <a:r>
                        <a:rPr lang="en-US" sz="1600" baseline="0" dirty="0" smtClean="0">
                          <a:latin typeface="Calibri" pitchFamily="34" charset="0"/>
                          <a:cs typeface="Calibri" pitchFamily="34" charset="0"/>
                        </a:rPr>
                        <a:t>, etc.</a:t>
                      </a:r>
                      <a:r>
                        <a:rPr lang="en-US" sz="1600" dirty="0" smtClean="0">
                          <a:latin typeface="Calibri" pitchFamily="34" charset="0"/>
                          <a:cs typeface="Calibri" pitchFamily="34" charset="0"/>
                        </a:rPr>
                        <a:t>)</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Command</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Traditional</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6858001"/>
        </p:xfrm>
        <a:graphic>
          <a:graphicData uri="http://schemas.openxmlformats.org/drawingml/2006/table">
            <a:tbl>
              <a:tblPr firstRow="1" bandRow="1">
                <a:tableStyleId>{5C22544A-7EE6-4342-B048-85BDC9FD1C3A}</a:tableStyleId>
              </a:tblPr>
              <a:tblGrid>
                <a:gridCol w="2286000"/>
                <a:gridCol w="2286000"/>
                <a:gridCol w="2286000"/>
                <a:gridCol w="2286000"/>
              </a:tblGrid>
              <a:tr h="836341">
                <a:tc>
                  <a:txBody>
                    <a:bodyPr/>
                    <a:lstStyle/>
                    <a:p>
                      <a:pPr algn="ctr"/>
                      <a:r>
                        <a:rPr lang="en-US" sz="2000" b="0" dirty="0" smtClean="0">
                          <a:solidFill>
                            <a:schemeClr val="bg1"/>
                          </a:solidFill>
                          <a:latin typeface="Gill Sans MT Condensed" pitchFamily="34" charset="0"/>
                        </a:rPr>
                        <a:t>Economic Systems</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What</a:t>
                      </a:r>
                      <a:r>
                        <a:rPr lang="en-US" sz="2000" b="0" baseline="0" dirty="0" smtClean="0">
                          <a:solidFill>
                            <a:schemeClr val="bg1"/>
                          </a:solidFill>
                          <a:latin typeface="Gill Sans MT Condensed" pitchFamily="34" charset="0"/>
                        </a:rPr>
                        <a:t> to Produce?</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How to Produce</a:t>
                      </a:r>
                      <a:r>
                        <a:rPr lang="en-US" sz="2000" b="0" baseline="0" dirty="0" smtClean="0">
                          <a:solidFill>
                            <a:schemeClr val="bg1"/>
                          </a:solidFill>
                          <a:latin typeface="Gill Sans MT Condensed" pitchFamily="34" charset="0"/>
                        </a:rPr>
                        <a:t>?</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Who will consume</a:t>
                      </a:r>
                      <a:r>
                        <a:rPr lang="en-US" sz="2000" b="0" baseline="0" dirty="0" smtClean="0">
                          <a:solidFill>
                            <a:schemeClr val="bg1"/>
                          </a:solidFill>
                          <a:latin typeface="Gill Sans MT Condensed" pitchFamily="34" charset="0"/>
                        </a:rPr>
                        <a:t> them?</a:t>
                      </a:r>
                      <a:endParaRPr lang="en-US" sz="2000" b="0" dirty="0">
                        <a:solidFill>
                          <a:schemeClr val="bg1"/>
                        </a:solidFill>
                        <a:latin typeface="Gill Sans MT Condensed" pitchFamily="34" charset="0"/>
                      </a:endParaRPr>
                    </a:p>
                  </a:txBody>
                  <a:tcPr anchor="ctr"/>
                </a:tc>
              </a:tr>
              <a:tr h="1505415">
                <a:tc>
                  <a:txBody>
                    <a:bodyPr/>
                    <a:lstStyle/>
                    <a:p>
                      <a:pPr algn="ctr"/>
                      <a:r>
                        <a:rPr lang="en-US" sz="2800" dirty="0" smtClean="0">
                          <a:latin typeface="Gill Sans MT Condensed" pitchFamily="34" charset="0"/>
                        </a:rPr>
                        <a:t>Market</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consumer choice</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competition and costs</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a:t>
                      </a:r>
                      <a:r>
                        <a:rPr lang="en-US" sz="1600" baseline="0" dirty="0" smtClean="0">
                          <a:latin typeface="Calibri" pitchFamily="34" charset="0"/>
                          <a:cs typeface="Calibri" pitchFamily="34" charset="0"/>
                        </a:rPr>
                        <a:t> can afford the goods and services</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Mixed</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consumer choice,</a:t>
                      </a:r>
                      <a:r>
                        <a:rPr lang="en-US" sz="1600" baseline="0" dirty="0" smtClean="0">
                          <a:latin typeface="Calibri" pitchFamily="34" charset="0"/>
                          <a:cs typeface="Calibri" pitchFamily="34" charset="0"/>
                        </a:rPr>
                        <a:t> </a:t>
                      </a:r>
                      <a:r>
                        <a:rPr lang="en-US" sz="1600" b="1" baseline="0" dirty="0" smtClean="0">
                          <a:latin typeface="Calibri" pitchFamily="34" charset="0"/>
                          <a:cs typeface="Calibri" pitchFamily="34" charset="0"/>
                        </a:rPr>
                        <a:t>with some government regulation</a:t>
                      </a:r>
                      <a:endParaRPr lang="en-US" sz="1600" b="1"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competition and costs, </a:t>
                      </a:r>
                      <a:r>
                        <a:rPr lang="en-US" sz="1600" b="1" dirty="0" smtClean="0">
                          <a:latin typeface="Calibri" pitchFamily="34" charset="0"/>
                          <a:cs typeface="Calibri" pitchFamily="34" charset="0"/>
                        </a:rPr>
                        <a:t>with some government regulation</a:t>
                      </a:r>
                    </a:p>
                    <a:p>
                      <a:pPr algn="ctr"/>
                      <a:r>
                        <a:rPr lang="en-US" sz="1600" b="0" dirty="0" smtClean="0">
                          <a:latin typeface="Calibri" pitchFamily="34" charset="0"/>
                          <a:cs typeface="Calibri" pitchFamily="34" charset="0"/>
                        </a:rPr>
                        <a:t>(pollution,</a:t>
                      </a:r>
                      <a:r>
                        <a:rPr lang="en-US" sz="1600" b="0" baseline="0" dirty="0" smtClean="0">
                          <a:latin typeface="Calibri" pitchFamily="34" charset="0"/>
                          <a:cs typeface="Calibri" pitchFamily="34" charset="0"/>
                        </a:rPr>
                        <a:t> safety, etc.)</a:t>
                      </a:r>
                      <a:endParaRPr lang="en-US" sz="1600" b="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 can afford the goods and services, </a:t>
                      </a:r>
                      <a:r>
                        <a:rPr lang="en-US" sz="1600" b="1" dirty="0" smtClean="0">
                          <a:latin typeface="Calibri" pitchFamily="34" charset="0"/>
                          <a:cs typeface="Calibri" pitchFamily="34" charset="0"/>
                        </a:rPr>
                        <a:t>plus government benefits </a:t>
                      </a:r>
                      <a:r>
                        <a:rPr lang="en-US" sz="1600" dirty="0" smtClean="0">
                          <a:latin typeface="Calibri" pitchFamily="34" charset="0"/>
                          <a:cs typeface="Calibri" pitchFamily="34" charset="0"/>
                        </a:rPr>
                        <a:t>(healthcare, retirement, disability</a:t>
                      </a:r>
                      <a:r>
                        <a:rPr lang="en-US" sz="1600" baseline="0" dirty="0" smtClean="0">
                          <a:latin typeface="Calibri" pitchFamily="34" charset="0"/>
                          <a:cs typeface="Calibri" pitchFamily="34" charset="0"/>
                        </a:rPr>
                        <a:t>, etc.</a:t>
                      </a:r>
                      <a:r>
                        <a:rPr lang="en-US" sz="1600" dirty="0" smtClean="0">
                          <a:latin typeface="Calibri" pitchFamily="34" charset="0"/>
                          <a:cs typeface="Calibri" pitchFamily="34" charset="0"/>
                        </a:rPr>
                        <a:t>)</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Command</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Central planners in the government determine</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Central planners in the government determine</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The government decides who receives goods and services,</a:t>
                      </a:r>
                      <a:r>
                        <a:rPr lang="en-US" sz="1600" baseline="0" dirty="0" smtClean="0">
                          <a:latin typeface="Calibri" pitchFamily="34" charset="0"/>
                          <a:cs typeface="Calibri" pitchFamily="34" charset="0"/>
                        </a:rPr>
                        <a:t> and how much</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Traditional</a:t>
                      </a:r>
                      <a:endParaRPr lang="en-US" sz="2800" dirty="0">
                        <a:latin typeface="Gill Sans MT Condensed"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c>
                  <a:txBody>
                    <a:bodyPr/>
                    <a:lstStyle/>
                    <a:p>
                      <a:pPr algn="ctr"/>
                      <a:endParaRPr lang="en-US" sz="1600" dirty="0">
                        <a:latin typeface="Calibri" pitchFamily="34" charset="0"/>
                        <a:cs typeface="Calibri" pitchFamily="34" charset="0"/>
                      </a:endParaRPr>
                    </a:p>
                  </a:txBody>
                  <a:tcPr anchor="ct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6858001"/>
        </p:xfrm>
        <a:graphic>
          <a:graphicData uri="http://schemas.openxmlformats.org/drawingml/2006/table">
            <a:tbl>
              <a:tblPr firstRow="1" bandRow="1">
                <a:tableStyleId>{5C22544A-7EE6-4342-B048-85BDC9FD1C3A}</a:tableStyleId>
              </a:tblPr>
              <a:tblGrid>
                <a:gridCol w="2286000"/>
                <a:gridCol w="2286000"/>
                <a:gridCol w="2286000"/>
                <a:gridCol w="2286000"/>
              </a:tblGrid>
              <a:tr h="836341">
                <a:tc>
                  <a:txBody>
                    <a:bodyPr/>
                    <a:lstStyle/>
                    <a:p>
                      <a:pPr algn="ctr"/>
                      <a:r>
                        <a:rPr lang="en-US" sz="2000" b="0" dirty="0" smtClean="0">
                          <a:solidFill>
                            <a:schemeClr val="bg1"/>
                          </a:solidFill>
                          <a:latin typeface="Gill Sans MT Condensed" pitchFamily="34" charset="0"/>
                        </a:rPr>
                        <a:t>Economic Systems</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What</a:t>
                      </a:r>
                      <a:r>
                        <a:rPr lang="en-US" sz="2000" b="0" baseline="0" dirty="0" smtClean="0">
                          <a:solidFill>
                            <a:schemeClr val="bg1"/>
                          </a:solidFill>
                          <a:latin typeface="Gill Sans MT Condensed" pitchFamily="34" charset="0"/>
                        </a:rPr>
                        <a:t> to Produce?</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How to Produce</a:t>
                      </a:r>
                      <a:r>
                        <a:rPr lang="en-US" sz="2000" b="0" baseline="0" dirty="0" smtClean="0">
                          <a:solidFill>
                            <a:schemeClr val="bg1"/>
                          </a:solidFill>
                          <a:latin typeface="Gill Sans MT Condensed" pitchFamily="34" charset="0"/>
                        </a:rPr>
                        <a:t>?</a:t>
                      </a:r>
                      <a:endParaRPr lang="en-US" sz="2000" b="0" dirty="0">
                        <a:solidFill>
                          <a:schemeClr val="bg1"/>
                        </a:solidFill>
                        <a:latin typeface="Gill Sans MT Condensed" pitchFamily="34" charset="0"/>
                      </a:endParaRPr>
                    </a:p>
                  </a:txBody>
                  <a:tcPr anchor="ctr"/>
                </a:tc>
                <a:tc>
                  <a:txBody>
                    <a:bodyPr/>
                    <a:lstStyle/>
                    <a:p>
                      <a:pPr algn="ctr"/>
                      <a:r>
                        <a:rPr lang="en-US" sz="2000" b="0" dirty="0" smtClean="0">
                          <a:solidFill>
                            <a:schemeClr val="bg1"/>
                          </a:solidFill>
                          <a:latin typeface="Gill Sans MT Condensed" pitchFamily="34" charset="0"/>
                        </a:rPr>
                        <a:t>Who will consume</a:t>
                      </a:r>
                      <a:r>
                        <a:rPr lang="en-US" sz="2000" b="0" baseline="0" dirty="0" smtClean="0">
                          <a:solidFill>
                            <a:schemeClr val="bg1"/>
                          </a:solidFill>
                          <a:latin typeface="Gill Sans MT Condensed" pitchFamily="34" charset="0"/>
                        </a:rPr>
                        <a:t> them?</a:t>
                      </a:r>
                      <a:endParaRPr lang="en-US" sz="2000" b="0" dirty="0">
                        <a:solidFill>
                          <a:schemeClr val="bg1"/>
                        </a:solidFill>
                        <a:latin typeface="Gill Sans MT Condensed" pitchFamily="34" charset="0"/>
                      </a:endParaRPr>
                    </a:p>
                  </a:txBody>
                  <a:tcPr anchor="ctr"/>
                </a:tc>
              </a:tr>
              <a:tr h="1505415">
                <a:tc>
                  <a:txBody>
                    <a:bodyPr/>
                    <a:lstStyle/>
                    <a:p>
                      <a:pPr algn="ctr"/>
                      <a:r>
                        <a:rPr lang="en-US" sz="2800" dirty="0" smtClean="0">
                          <a:latin typeface="Gill Sans MT Condensed" pitchFamily="34" charset="0"/>
                        </a:rPr>
                        <a:t>Market</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consumer choice</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competition and costs</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a:t>
                      </a:r>
                      <a:r>
                        <a:rPr lang="en-US" sz="1600" baseline="0" dirty="0" smtClean="0">
                          <a:latin typeface="Calibri" pitchFamily="34" charset="0"/>
                          <a:cs typeface="Calibri" pitchFamily="34" charset="0"/>
                        </a:rPr>
                        <a:t> can afford the goods and services</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Mixed</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consumer choice,</a:t>
                      </a:r>
                      <a:r>
                        <a:rPr lang="en-US" sz="1600" baseline="0" dirty="0" smtClean="0">
                          <a:latin typeface="Calibri" pitchFamily="34" charset="0"/>
                          <a:cs typeface="Calibri" pitchFamily="34" charset="0"/>
                        </a:rPr>
                        <a:t> </a:t>
                      </a:r>
                      <a:r>
                        <a:rPr lang="en-US" sz="1600" b="1" baseline="0" dirty="0" smtClean="0">
                          <a:latin typeface="Calibri" pitchFamily="34" charset="0"/>
                          <a:cs typeface="Calibri" pitchFamily="34" charset="0"/>
                        </a:rPr>
                        <a:t>with some government regulation</a:t>
                      </a:r>
                      <a:endParaRPr lang="en-US" sz="1600" b="1"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Businesses determine based on competition and costs, </a:t>
                      </a:r>
                      <a:r>
                        <a:rPr lang="en-US" sz="1600" b="1" dirty="0" smtClean="0">
                          <a:latin typeface="Calibri" pitchFamily="34" charset="0"/>
                          <a:cs typeface="Calibri" pitchFamily="34" charset="0"/>
                        </a:rPr>
                        <a:t>with some government regulation</a:t>
                      </a:r>
                    </a:p>
                    <a:p>
                      <a:pPr algn="ctr"/>
                      <a:r>
                        <a:rPr lang="en-US" sz="1600" b="0" dirty="0" smtClean="0">
                          <a:latin typeface="Calibri" pitchFamily="34" charset="0"/>
                          <a:cs typeface="Calibri" pitchFamily="34" charset="0"/>
                        </a:rPr>
                        <a:t>(pollution,</a:t>
                      </a:r>
                      <a:r>
                        <a:rPr lang="en-US" sz="1600" b="0" baseline="0" dirty="0" smtClean="0">
                          <a:latin typeface="Calibri" pitchFamily="34" charset="0"/>
                          <a:cs typeface="Calibri" pitchFamily="34" charset="0"/>
                        </a:rPr>
                        <a:t> safety, etc.)</a:t>
                      </a:r>
                      <a:endParaRPr lang="en-US" sz="1600" b="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Whoever can afford the goods and services, </a:t>
                      </a:r>
                      <a:r>
                        <a:rPr lang="en-US" sz="1600" b="1" dirty="0" smtClean="0">
                          <a:latin typeface="Calibri" pitchFamily="34" charset="0"/>
                          <a:cs typeface="Calibri" pitchFamily="34" charset="0"/>
                        </a:rPr>
                        <a:t>plus government benefits </a:t>
                      </a:r>
                      <a:r>
                        <a:rPr lang="en-US" sz="1600" dirty="0" smtClean="0">
                          <a:latin typeface="Calibri" pitchFamily="34" charset="0"/>
                          <a:cs typeface="Calibri" pitchFamily="34" charset="0"/>
                        </a:rPr>
                        <a:t>(healthcare, retirement, disability</a:t>
                      </a:r>
                      <a:r>
                        <a:rPr lang="en-US" sz="1600" baseline="0" dirty="0" smtClean="0">
                          <a:latin typeface="Calibri" pitchFamily="34" charset="0"/>
                          <a:cs typeface="Calibri" pitchFamily="34" charset="0"/>
                        </a:rPr>
                        <a:t>, etc.</a:t>
                      </a:r>
                      <a:r>
                        <a:rPr lang="en-US" sz="1600" dirty="0" smtClean="0">
                          <a:latin typeface="Calibri" pitchFamily="34" charset="0"/>
                          <a:cs typeface="Calibri" pitchFamily="34" charset="0"/>
                        </a:rPr>
                        <a:t>)</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Command</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Central planners in the government determine</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Central planners in the government determine</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The government decides who receives goods and services,</a:t>
                      </a:r>
                      <a:r>
                        <a:rPr lang="en-US" sz="1600" baseline="0" dirty="0" smtClean="0">
                          <a:latin typeface="Calibri" pitchFamily="34" charset="0"/>
                          <a:cs typeface="Calibri" pitchFamily="34" charset="0"/>
                        </a:rPr>
                        <a:t> and how much</a:t>
                      </a:r>
                      <a:endParaRPr lang="en-US" sz="1600" dirty="0">
                        <a:latin typeface="Calibri" pitchFamily="34" charset="0"/>
                        <a:cs typeface="Calibri" pitchFamily="34" charset="0"/>
                      </a:endParaRPr>
                    </a:p>
                  </a:txBody>
                  <a:tcPr anchor="ctr"/>
                </a:tc>
              </a:tr>
              <a:tr h="1505415">
                <a:tc>
                  <a:txBody>
                    <a:bodyPr/>
                    <a:lstStyle/>
                    <a:p>
                      <a:pPr algn="ctr"/>
                      <a:r>
                        <a:rPr lang="en-US" sz="2800" dirty="0" smtClean="0">
                          <a:latin typeface="Gill Sans MT Condensed" pitchFamily="34" charset="0"/>
                        </a:rPr>
                        <a:t>Traditional</a:t>
                      </a:r>
                      <a:endParaRPr lang="en-US" sz="2800" dirty="0">
                        <a:latin typeface="Gill Sans MT Condensed" pitchFamily="34" charset="0"/>
                      </a:endParaRPr>
                    </a:p>
                  </a:txBody>
                  <a:tcPr anchor="ctr"/>
                </a:tc>
                <a:tc>
                  <a:txBody>
                    <a:bodyPr/>
                    <a:lstStyle/>
                    <a:p>
                      <a:pPr algn="ctr"/>
                      <a:r>
                        <a:rPr lang="en-US" sz="1600" dirty="0" smtClean="0">
                          <a:latin typeface="Calibri" pitchFamily="34" charset="0"/>
                          <a:cs typeface="Calibri" pitchFamily="34" charset="0"/>
                        </a:rPr>
                        <a:t>Custom, culture,</a:t>
                      </a:r>
                      <a:r>
                        <a:rPr lang="en-US" sz="1600" baseline="0" dirty="0" smtClean="0">
                          <a:latin typeface="Calibri" pitchFamily="34" charset="0"/>
                          <a:cs typeface="Calibri" pitchFamily="34" charset="0"/>
                        </a:rPr>
                        <a:t> and habit (</a:t>
                      </a:r>
                      <a:r>
                        <a:rPr lang="en-US" sz="1600" b="1" baseline="0" dirty="0" smtClean="0">
                          <a:latin typeface="Calibri" pitchFamily="34" charset="0"/>
                          <a:cs typeface="Calibri" pitchFamily="34" charset="0"/>
                        </a:rPr>
                        <a:t>tradition</a:t>
                      </a:r>
                      <a:r>
                        <a:rPr lang="en-US" sz="1600" baseline="0" dirty="0" smtClean="0">
                          <a:latin typeface="Calibri" pitchFamily="34" charset="0"/>
                          <a:cs typeface="Calibri" pitchFamily="34" charset="0"/>
                        </a:rPr>
                        <a:t>)</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Custom,</a:t>
                      </a:r>
                      <a:r>
                        <a:rPr lang="en-US" sz="1600" baseline="0" dirty="0" smtClean="0">
                          <a:latin typeface="Calibri" pitchFamily="34" charset="0"/>
                          <a:cs typeface="Calibri" pitchFamily="34" charset="0"/>
                        </a:rPr>
                        <a:t> culture, and habit (</a:t>
                      </a:r>
                      <a:r>
                        <a:rPr lang="en-US" sz="1600" b="1" baseline="0" dirty="0" smtClean="0">
                          <a:latin typeface="Calibri" pitchFamily="34" charset="0"/>
                          <a:cs typeface="Calibri" pitchFamily="34" charset="0"/>
                        </a:rPr>
                        <a:t>tradition</a:t>
                      </a:r>
                      <a:r>
                        <a:rPr lang="en-US" sz="1600" baseline="0" dirty="0" smtClean="0">
                          <a:latin typeface="Calibri" pitchFamily="34" charset="0"/>
                          <a:cs typeface="Calibri" pitchFamily="34" charset="0"/>
                        </a:rPr>
                        <a:t>)</a:t>
                      </a:r>
                      <a:endParaRPr lang="en-US" sz="1600" dirty="0">
                        <a:latin typeface="Calibri" pitchFamily="34" charset="0"/>
                        <a:cs typeface="Calibri" pitchFamily="34" charset="0"/>
                      </a:endParaRPr>
                    </a:p>
                  </a:txBody>
                  <a:tcPr anchor="ctr"/>
                </a:tc>
                <a:tc>
                  <a:txBody>
                    <a:bodyPr/>
                    <a:lstStyle/>
                    <a:p>
                      <a:pPr algn="ctr"/>
                      <a:r>
                        <a:rPr lang="en-US" sz="1600" dirty="0" smtClean="0">
                          <a:latin typeface="Calibri" pitchFamily="34" charset="0"/>
                          <a:cs typeface="Calibri" pitchFamily="34" charset="0"/>
                        </a:rPr>
                        <a:t>Custom, culture,</a:t>
                      </a:r>
                      <a:r>
                        <a:rPr lang="en-US" sz="1600" baseline="0" dirty="0" smtClean="0">
                          <a:latin typeface="Calibri" pitchFamily="34" charset="0"/>
                          <a:cs typeface="Calibri" pitchFamily="34" charset="0"/>
                        </a:rPr>
                        <a:t> and habit (</a:t>
                      </a:r>
                      <a:r>
                        <a:rPr lang="en-US" sz="1600" b="1" baseline="0" dirty="0" smtClean="0">
                          <a:latin typeface="Calibri" pitchFamily="34" charset="0"/>
                          <a:cs typeface="Calibri" pitchFamily="34" charset="0"/>
                        </a:rPr>
                        <a:t>tradition</a:t>
                      </a:r>
                      <a:r>
                        <a:rPr lang="en-US" sz="1600" baseline="0" dirty="0" smtClean="0">
                          <a:latin typeface="Calibri" pitchFamily="34" charset="0"/>
                          <a:cs typeface="Calibri" pitchFamily="34" charset="0"/>
                        </a:rPr>
                        <a:t>) </a:t>
                      </a:r>
                    </a:p>
                    <a:p>
                      <a:pPr algn="ctr"/>
                      <a:r>
                        <a:rPr lang="en-US" sz="1600" baseline="0" dirty="0" smtClean="0">
                          <a:latin typeface="Calibri" pitchFamily="34" charset="0"/>
                          <a:cs typeface="Calibri" pitchFamily="34" charset="0"/>
                        </a:rPr>
                        <a:t>Usually a hierarchy</a:t>
                      </a:r>
                      <a:endParaRPr lang="en-US" sz="1600" dirty="0">
                        <a:latin typeface="Calibri" pitchFamily="34" charset="0"/>
                        <a:cs typeface="Calibri" pitchFamily="34" charset="0"/>
                      </a:endParaRPr>
                    </a:p>
                  </a:txBody>
                  <a:tcPr anchor="ct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type of economy?</a:t>
            </a:r>
            <a:endParaRPr lang="en-US" dirty="0"/>
          </a:p>
        </p:txBody>
      </p:sp>
      <p:sp>
        <p:nvSpPr>
          <p:cNvPr id="3" name="Content Placeholder 2"/>
          <p:cNvSpPr>
            <a:spLocks noGrp="1"/>
          </p:cNvSpPr>
          <p:nvPr>
            <p:ph idx="1"/>
          </p:nvPr>
        </p:nvSpPr>
        <p:spPr>
          <a:xfrm>
            <a:off x="0" y="1676400"/>
            <a:ext cx="9144000" cy="5181600"/>
          </a:xfrm>
        </p:spPr>
        <p:txBody>
          <a:bodyPr/>
          <a:lstStyle/>
          <a:p>
            <a:pPr marL="550926" indent="-514350">
              <a:buFont typeface="+mj-lt"/>
              <a:buAutoNum type="arabicPeriod"/>
            </a:pPr>
            <a:r>
              <a:rPr lang="en-US" dirty="0" smtClean="0"/>
              <a:t>Jeans are produced because people buy them.</a:t>
            </a:r>
          </a:p>
          <a:p>
            <a:pPr marL="550926" indent="-514350">
              <a:buFont typeface="+mj-lt"/>
              <a:buAutoNum type="arabicPeriod"/>
            </a:pPr>
            <a:r>
              <a:rPr lang="en-US" dirty="0" smtClean="0"/>
              <a:t>Jeans are produced because the government says they will be produced.</a:t>
            </a:r>
          </a:p>
          <a:p>
            <a:pPr marL="550926" indent="-514350">
              <a:buFont typeface="+mj-lt"/>
              <a:buAutoNum type="arabicPeriod"/>
            </a:pPr>
            <a:r>
              <a:rPr lang="en-US" dirty="0" smtClean="0"/>
              <a:t>Adults support their families by hunting and fishing.</a:t>
            </a:r>
          </a:p>
          <a:p>
            <a:pPr marL="550926" indent="-514350">
              <a:buFont typeface="+mj-lt"/>
              <a:buAutoNum type="arabicPeriod"/>
            </a:pPr>
            <a:r>
              <a:rPr lang="en-US" dirty="0" smtClean="0"/>
              <a:t>You own a store and pay the workers the lowest they will accept.</a:t>
            </a:r>
          </a:p>
          <a:p>
            <a:pPr marL="550926" indent="-514350">
              <a:buFont typeface="+mj-lt"/>
              <a:buAutoNum type="arabicPeriod"/>
            </a:pPr>
            <a:r>
              <a:rPr lang="en-US" dirty="0" smtClean="0"/>
              <a:t>You own a store, but the government set a minimum wage.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type of economy?</a:t>
            </a:r>
            <a:endParaRPr lang="en-US" dirty="0"/>
          </a:p>
        </p:txBody>
      </p:sp>
      <p:sp>
        <p:nvSpPr>
          <p:cNvPr id="3" name="Content Placeholder 2"/>
          <p:cNvSpPr>
            <a:spLocks noGrp="1"/>
          </p:cNvSpPr>
          <p:nvPr>
            <p:ph idx="1"/>
          </p:nvPr>
        </p:nvSpPr>
        <p:spPr>
          <a:xfrm>
            <a:off x="0" y="1371600"/>
            <a:ext cx="9144000" cy="5486400"/>
          </a:xfrm>
        </p:spPr>
        <p:txBody>
          <a:bodyPr>
            <a:normAutofit/>
          </a:bodyPr>
          <a:lstStyle/>
          <a:p>
            <a:pPr marL="550926" indent="-514350">
              <a:buFont typeface="+mj-lt"/>
              <a:buAutoNum type="arabicPeriod"/>
            </a:pPr>
            <a:r>
              <a:rPr lang="en-US" dirty="0" smtClean="0"/>
              <a:t>Jeans are produced because people buy them. </a:t>
            </a:r>
            <a:r>
              <a:rPr lang="en-US" b="1" dirty="0" smtClean="0">
                <a:solidFill>
                  <a:srgbClr val="92D050"/>
                </a:solidFill>
              </a:rPr>
              <a:t>MARKET</a:t>
            </a:r>
          </a:p>
          <a:p>
            <a:pPr marL="550926" indent="-514350">
              <a:buFont typeface="+mj-lt"/>
              <a:buAutoNum type="arabicPeriod"/>
            </a:pPr>
            <a:r>
              <a:rPr lang="en-US" dirty="0" smtClean="0"/>
              <a:t>Jeans are produced because the government says they will be produced. </a:t>
            </a:r>
            <a:r>
              <a:rPr lang="en-US" b="1" dirty="0" smtClean="0">
                <a:solidFill>
                  <a:srgbClr val="92D050"/>
                </a:solidFill>
              </a:rPr>
              <a:t>COMMAND</a:t>
            </a:r>
            <a:endParaRPr lang="en-US" dirty="0" smtClean="0"/>
          </a:p>
          <a:p>
            <a:pPr marL="550926" indent="-514350">
              <a:buFont typeface="+mj-lt"/>
              <a:buAutoNum type="arabicPeriod"/>
            </a:pPr>
            <a:r>
              <a:rPr lang="en-US" dirty="0" smtClean="0"/>
              <a:t>Adults support their families by hunting and fishing. </a:t>
            </a:r>
            <a:r>
              <a:rPr lang="en-US" b="1" dirty="0" smtClean="0">
                <a:solidFill>
                  <a:srgbClr val="92D050"/>
                </a:solidFill>
              </a:rPr>
              <a:t>TRADITIONAL</a:t>
            </a:r>
            <a:endParaRPr lang="en-US" dirty="0" smtClean="0"/>
          </a:p>
          <a:p>
            <a:pPr marL="550926" indent="-514350">
              <a:buFont typeface="+mj-lt"/>
              <a:buAutoNum type="arabicPeriod"/>
            </a:pPr>
            <a:r>
              <a:rPr lang="en-US" dirty="0" smtClean="0"/>
              <a:t>You own a store and pay the workers the lowest they will accept.  </a:t>
            </a:r>
            <a:r>
              <a:rPr lang="en-US" b="1" dirty="0" smtClean="0">
                <a:solidFill>
                  <a:srgbClr val="92D050"/>
                </a:solidFill>
              </a:rPr>
              <a:t>MARKET</a:t>
            </a:r>
            <a:endParaRPr lang="en-US" dirty="0" smtClean="0"/>
          </a:p>
          <a:p>
            <a:pPr marL="550926" indent="-514350">
              <a:buFont typeface="+mj-lt"/>
              <a:buAutoNum type="arabicPeriod"/>
            </a:pPr>
            <a:r>
              <a:rPr lang="en-US" dirty="0" smtClean="0"/>
              <a:t>You own a store, but the government set a minimum wage.  </a:t>
            </a:r>
            <a:r>
              <a:rPr lang="en-US" b="1" dirty="0" smtClean="0">
                <a:solidFill>
                  <a:srgbClr val="92D050"/>
                </a:solidFill>
              </a:rPr>
              <a:t>MIXED</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838200"/>
          </a:xfrm>
        </p:spPr>
        <p:txBody>
          <a:bodyPr/>
          <a:lstStyle/>
          <a:p>
            <a:r>
              <a:rPr lang="en-US" dirty="0" smtClean="0"/>
              <a:t>Division of Labor</a:t>
            </a:r>
            <a:endParaRPr lang="en-US" dirty="0"/>
          </a:p>
        </p:txBody>
      </p:sp>
      <p:pic>
        <p:nvPicPr>
          <p:cNvPr id="4" name="Division_of_Labor.asf">
            <a:hlinkClick r:id="" action="ppaction://media"/>
          </p:cNvPr>
          <p:cNvPicPr>
            <a:picLocks noGrp="1" noRot="1" noChangeAspect="1"/>
          </p:cNvPicPr>
          <p:nvPr>
            <p:ph idx="1"/>
            <a:videoFile r:link="rId1"/>
          </p:nvPr>
        </p:nvPicPr>
        <p:blipFill>
          <a:blip r:embed="rId3" cstate="print"/>
          <a:stretch>
            <a:fillRect/>
          </a:stretch>
        </p:blipFill>
        <p:spPr>
          <a:xfrm>
            <a:off x="152400" y="883228"/>
            <a:ext cx="8763000" cy="597477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838200"/>
          </a:xfrm>
        </p:spPr>
        <p:txBody>
          <a:bodyPr/>
          <a:lstStyle/>
          <a:p>
            <a:r>
              <a:rPr lang="en-US" dirty="0" smtClean="0"/>
              <a:t>Division of Labor</a:t>
            </a:r>
            <a:endParaRPr lang="en-US" dirty="0"/>
          </a:p>
        </p:txBody>
      </p:sp>
      <p:sp>
        <p:nvSpPr>
          <p:cNvPr id="7" name="TextBox 6"/>
          <p:cNvSpPr txBox="1"/>
          <p:nvPr/>
        </p:nvSpPr>
        <p:spPr>
          <a:xfrm>
            <a:off x="0" y="1066800"/>
            <a:ext cx="9144000" cy="4524315"/>
          </a:xfrm>
          <a:prstGeom prst="rect">
            <a:avLst/>
          </a:prstGeom>
          <a:noFill/>
        </p:spPr>
        <p:txBody>
          <a:bodyPr wrap="square" rtlCol="0">
            <a:spAutoFit/>
          </a:bodyPr>
          <a:lstStyle/>
          <a:p>
            <a:r>
              <a:rPr lang="en-US" sz="3600" dirty="0" smtClean="0"/>
              <a:t>You are clever with mathematics.  Working with numbers comes easily to you.  On the other hand, you struggle with English.  In order to stay on the basketball, you must achieve at least a C in your English class.  Your teammate, Lewis, does well in language but struggles in math.  You agree to trade skills by tutoring each other.  Each of you gives your talent in return for your partner’s skill.</a:t>
            </a:r>
            <a:endParaRPr lang="en-US"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Principles - </a:t>
            </a:r>
            <a:r>
              <a:rPr lang="en-US" u="sng" dirty="0" smtClean="0"/>
              <a:t>Matching</a:t>
            </a:r>
            <a:endParaRPr lang="en-US" u="sng" dirty="0"/>
          </a:p>
        </p:txBody>
      </p:sp>
      <p:graphicFrame>
        <p:nvGraphicFramePr>
          <p:cNvPr id="4" name="Content Placeholder 3"/>
          <p:cNvGraphicFramePr>
            <a:graphicFrameLocks noGrp="1"/>
          </p:cNvGraphicFramePr>
          <p:nvPr>
            <p:ph idx="1"/>
          </p:nvPr>
        </p:nvGraphicFramePr>
        <p:xfrm>
          <a:off x="0" y="1600200"/>
          <a:ext cx="9144000" cy="5257800"/>
        </p:xfrm>
        <a:graphic>
          <a:graphicData uri="http://schemas.openxmlformats.org/drawingml/2006/table">
            <a:tbl>
              <a:tblPr firstRow="1" bandRow="1">
                <a:tableStyleId>{125E5076-3810-47DD-B79F-674D7AD40C01}</a:tableStyleId>
              </a:tblPr>
              <a:tblGrid>
                <a:gridCol w="1981200"/>
                <a:gridCol w="2362200"/>
                <a:gridCol w="4800600"/>
              </a:tblGrid>
              <a:tr h="1314450">
                <a:tc>
                  <a:txBody>
                    <a:bodyPr/>
                    <a:lstStyle/>
                    <a:p>
                      <a:pPr algn="ctr"/>
                      <a:r>
                        <a:rPr lang="en-US" sz="3600" b="0" dirty="0" smtClean="0">
                          <a:latin typeface="Gill Sans MT Condensed" pitchFamily="34" charset="0"/>
                        </a:rPr>
                        <a:t>Term</a:t>
                      </a:r>
                      <a:endParaRPr lang="en-US" sz="3600" b="0" dirty="0">
                        <a:latin typeface="Gill Sans MT Condensed" pitchFamily="34" charset="0"/>
                      </a:endParaRPr>
                    </a:p>
                  </a:txBody>
                  <a:tcPr anchor="ctr"/>
                </a:tc>
                <a:tc>
                  <a:txBody>
                    <a:bodyPr/>
                    <a:lstStyle/>
                    <a:p>
                      <a:pPr algn="ctr"/>
                      <a:endParaRPr lang="en-US" sz="3600" b="0" dirty="0">
                        <a:latin typeface="Gill Sans MT Condensed" pitchFamily="34" charset="0"/>
                      </a:endParaRPr>
                    </a:p>
                  </a:txBody>
                  <a:tcPr anchor="ctr"/>
                </a:tc>
                <a:tc>
                  <a:txBody>
                    <a:bodyPr/>
                    <a:lstStyle/>
                    <a:p>
                      <a:pPr algn="ctr"/>
                      <a:r>
                        <a:rPr lang="en-US" sz="3600" b="0" dirty="0" smtClean="0">
                          <a:latin typeface="Gill Sans MT Condensed" pitchFamily="34" charset="0"/>
                        </a:rPr>
                        <a:t>Description</a:t>
                      </a:r>
                      <a:endParaRPr lang="en-US" sz="3600" b="0" dirty="0">
                        <a:latin typeface="Gill Sans MT Condensed" pitchFamily="34" charset="0"/>
                      </a:endParaRPr>
                    </a:p>
                  </a:txBody>
                  <a:tcPr anchor="ctr"/>
                </a:tc>
              </a:tr>
              <a:tr h="1314450">
                <a:tc>
                  <a:txBody>
                    <a:bodyPr/>
                    <a:lstStyle/>
                    <a:p>
                      <a:pPr algn="l"/>
                      <a:r>
                        <a:rPr lang="en-US" sz="2800" b="0" dirty="0" smtClean="0">
                          <a:latin typeface="Gill Sans MT Condensed" pitchFamily="34" charset="0"/>
                        </a:rPr>
                        <a:t>Trade</a:t>
                      </a:r>
                      <a:endParaRPr lang="en-US" sz="2800" b="0" dirty="0">
                        <a:latin typeface="Gill Sans MT Condensed" pitchFamily="34" charset="0"/>
                      </a:endParaRPr>
                    </a:p>
                  </a:txBody>
                  <a:tcPr anchor="ctr"/>
                </a:tc>
                <a:tc>
                  <a:txBody>
                    <a:bodyPr/>
                    <a:lstStyle/>
                    <a:p>
                      <a:pPr algn="ctr"/>
                      <a:r>
                        <a:rPr lang="en-US" sz="4000" b="1" dirty="0" smtClean="0">
                          <a:latin typeface="Agency FB" pitchFamily="34" charset="0"/>
                        </a:rPr>
                        <a:t>?</a:t>
                      </a:r>
                      <a:endParaRPr lang="en-US" sz="4000" b="1" dirty="0">
                        <a:latin typeface="Agency FB" pitchFamily="34" charset="0"/>
                      </a:endParaRPr>
                    </a:p>
                  </a:txBody>
                  <a:tcPr anchor="ctr"/>
                </a:tc>
                <a:tc>
                  <a:txBody>
                    <a:bodyPr/>
                    <a:lstStyle/>
                    <a:p>
                      <a:pPr algn="l"/>
                      <a:r>
                        <a:rPr lang="en-US" sz="2400" dirty="0" smtClean="0"/>
                        <a:t>Becoming skillful or proficient in a distinct area.</a:t>
                      </a:r>
                      <a:endParaRPr lang="en-US" sz="2400" dirty="0"/>
                    </a:p>
                  </a:txBody>
                  <a:tcPr anchor="ctr"/>
                </a:tc>
              </a:tr>
              <a:tr h="1314450">
                <a:tc>
                  <a:txBody>
                    <a:bodyPr/>
                    <a:lstStyle/>
                    <a:p>
                      <a:pPr algn="l"/>
                      <a:r>
                        <a:rPr lang="en-US" sz="2800" b="0" dirty="0" smtClean="0">
                          <a:latin typeface="Gill Sans MT Condensed" pitchFamily="34" charset="0"/>
                        </a:rPr>
                        <a:t>Interdependence</a:t>
                      </a:r>
                      <a:endParaRPr lang="en-US" sz="2800" b="0" dirty="0">
                        <a:latin typeface="Gill Sans MT Condensed" pitchFamily="34" charset="0"/>
                      </a:endParaRPr>
                    </a:p>
                  </a:txBody>
                  <a:tcPr anchor="ctr"/>
                </a:tc>
                <a:tc>
                  <a:txBody>
                    <a:bodyPr/>
                    <a:lstStyle/>
                    <a:p>
                      <a:pPr algn="ctr"/>
                      <a:r>
                        <a:rPr lang="en-US" sz="4000" b="1" dirty="0" smtClean="0">
                          <a:latin typeface="Agency FB" pitchFamily="34" charset="0"/>
                        </a:rPr>
                        <a:t>?</a:t>
                      </a:r>
                      <a:endParaRPr lang="en-US" sz="4000" b="1" dirty="0">
                        <a:latin typeface="Agency FB" pitchFamily="34" charset="0"/>
                      </a:endParaRPr>
                    </a:p>
                  </a:txBody>
                  <a:tcPr anchor="ctr"/>
                </a:tc>
                <a:tc>
                  <a:txBody>
                    <a:bodyPr/>
                    <a:lstStyle/>
                    <a:p>
                      <a:pPr algn="l"/>
                      <a:r>
                        <a:rPr lang="en-US" sz="2400" dirty="0" smtClean="0"/>
                        <a:t>Exchange of goods between nations.</a:t>
                      </a:r>
                      <a:endParaRPr lang="en-US" sz="2400" dirty="0"/>
                    </a:p>
                  </a:txBody>
                  <a:tcPr anchor="ctr"/>
                </a:tc>
              </a:tr>
              <a:tr h="1314450">
                <a:tc>
                  <a:txBody>
                    <a:bodyPr/>
                    <a:lstStyle/>
                    <a:p>
                      <a:pPr algn="l"/>
                      <a:r>
                        <a:rPr lang="en-US" sz="2800" b="0" dirty="0" smtClean="0">
                          <a:latin typeface="Gill Sans MT Condensed" pitchFamily="34" charset="0"/>
                        </a:rPr>
                        <a:t>Specialization</a:t>
                      </a:r>
                      <a:endParaRPr lang="en-US" sz="2800" b="0" dirty="0">
                        <a:latin typeface="Gill Sans MT Condensed" pitchFamily="34" charset="0"/>
                      </a:endParaRPr>
                    </a:p>
                  </a:txBody>
                  <a:tcPr anchor="ctr"/>
                </a:tc>
                <a:tc>
                  <a:txBody>
                    <a:bodyPr/>
                    <a:lstStyle/>
                    <a:p>
                      <a:pPr algn="ctr"/>
                      <a:r>
                        <a:rPr lang="en-US" sz="4000" b="1" dirty="0" smtClean="0">
                          <a:latin typeface="Agency FB" pitchFamily="34" charset="0"/>
                        </a:rPr>
                        <a:t>?</a:t>
                      </a:r>
                      <a:endParaRPr lang="en-US" sz="4000" b="1" dirty="0">
                        <a:latin typeface="Agency FB" pitchFamily="34" charset="0"/>
                      </a:endParaRPr>
                    </a:p>
                  </a:txBody>
                  <a:tcPr anchor="ctr"/>
                </a:tc>
                <a:tc>
                  <a:txBody>
                    <a:bodyPr/>
                    <a:lstStyle/>
                    <a:p>
                      <a:pPr algn="l"/>
                      <a:r>
                        <a:rPr lang="en-US" sz="2400" baseline="0" dirty="0" smtClean="0"/>
                        <a:t>Relying on one another to meet needs.</a:t>
                      </a:r>
                      <a:endParaRPr lang="en-US" sz="2400" dirty="0"/>
                    </a:p>
                  </a:txBody>
                  <a:tcPr anchor="ct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algn="ctr"/>
            <a:r>
              <a:rPr lang="en-US" sz="3600" dirty="0" smtClean="0"/>
              <a:t>Which type of government is being described</a:t>
            </a:r>
            <a:r>
              <a:rPr lang="en-US" sz="2800" dirty="0" smtClean="0"/>
              <a:t>?</a:t>
            </a:r>
            <a:endParaRPr lang="en-US" sz="2800" dirty="0"/>
          </a:p>
        </p:txBody>
      </p:sp>
      <p:sp>
        <p:nvSpPr>
          <p:cNvPr id="3" name="Content Placeholder 2"/>
          <p:cNvSpPr>
            <a:spLocks noGrp="1"/>
          </p:cNvSpPr>
          <p:nvPr>
            <p:ph idx="1"/>
          </p:nvPr>
        </p:nvSpPr>
        <p:spPr>
          <a:xfrm>
            <a:off x="0" y="1143000"/>
            <a:ext cx="9144000" cy="5715000"/>
          </a:xfrm>
        </p:spPr>
        <p:txBody>
          <a:bodyPr>
            <a:normAutofit/>
          </a:bodyPr>
          <a:lstStyle/>
          <a:p>
            <a:pPr marL="550926" indent="-514350">
              <a:buAutoNum type="arabicPeriod"/>
            </a:pPr>
            <a:r>
              <a:rPr lang="en-US" sz="2400" dirty="0" smtClean="0"/>
              <a:t>A religious leader rules a nation according to the principles of a holy book.  </a:t>
            </a:r>
            <a:r>
              <a:rPr lang="en-US" sz="2400" b="1" dirty="0" smtClean="0">
                <a:solidFill>
                  <a:srgbClr val="92D050"/>
                </a:solidFill>
              </a:rPr>
              <a:t>Theocracy</a:t>
            </a:r>
            <a:endParaRPr lang="en-US" sz="2400" dirty="0" smtClean="0">
              <a:solidFill>
                <a:srgbClr val="92D050"/>
              </a:solidFill>
            </a:endParaRPr>
          </a:p>
          <a:p>
            <a:pPr marL="550926" indent="-514350">
              <a:buAutoNum type="arabicPeriod"/>
            </a:pPr>
            <a:r>
              <a:rPr lang="en-US" sz="2400" dirty="0" smtClean="0"/>
              <a:t>A person backed by the army assassinates the ruler of a nation and declares that he is now the ruler.  </a:t>
            </a:r>
            <a:r>
              <a:rPr lang="en-US" sz="2400" b="1" dirty="0" smtClean="0">
                <a:solidFill>
                  <a:srgbClr val="92D050"/>
                </a:solidFill>
              </a:rPr>
              <a:t>Dictatorship</a:t>
            </a:r>
            <a:endParaRPr lang="en-US" sz="2400" dirty="0" smtClean="0">
              <a:solidFill>
                <a:srgbClr val="92D050"/>
              </a:solidFill>
            </a:endParaRPr>
          </a:p>
          <a:p>
            <a:pPr marL="550926" indent="-514350">
              <a:buAutoNum type="arabicPeriod"/>
            </a:pPr>
            <a:r>
              <a:rPr lang="en-US" sz="2400" dirty="0" smtClean="0"/>
              <a:t>A queen has total control of a nation.  Her word is law.         </a:t>
            </a:r>
            <a:r>
              <a:rPr lang="en-US" sz="2400" b="1" dirty="0" smtClean="0">
                <a:solidFill>
                  <a:srgbClr val="92D050"/>
                </a:solidFill>
              </a:rPr>
              <a:t>Absolute monarchy</a:t>
            </a:r>
            <a:endParaRPr lang="en-US" sz="2400" dirty="0" smtClean="0">
              <a:solidFill>
                <a:srgbClr val="92D050"/>
              </a:solidFill>
            </a:endParaRPr>
          </a:p>
          <a:p>
            <a:pPr marL="550926" indent="-514350">
              <a:buAutoNum type="arabicPeriod"/>
            </a:pPr>
            <a:r>
              <a:rPr lang="en-US" sz="2400" dirty="0" smtClean="0"/>
              <a:t>A queen is the symbolic ruler of her nation.  An elected legislature governs.  </a:t>
            </a:r>
            <a:r>
              <a:rPr lang="en-US" sz="2400" b="1" dirty="0" smtClean="0">
                <a:solidFill>
                  <a:srgbClr val="92D050"/>
                </a:solidFill>
              </a:rPr>
              <a:t>Constitutional monarchy</a:t>
            </a:r>
            <a:endParaRPr lang="en-US" sz="2400" dirty="0" smtClean="0">
              <a:solidFill>
                <a:srgbClr val="92D050"/>
              </a:solidFill>
            </a:endParaRPr>
          </a:p>
          <a:p>
            <a:pPr marL="550926" indent="-514350">
              <a:buAutoNum type="arabicPeriod"/>
            </a:pPr>
            <a:r>
              <a:rPr lang="en-US" sz="2400" dirty="0" smtClean="0"/>
              <a:t>The legislators are elected by a vote of the people; they choose an executive from among themselves.  </a:t>
            </a:r>
            <a:r>
              <a:rPr lang="en-US" sz="2400" b="1" dirty="0" smtClean="0">
                <a:solidFill>
                  <a:srgbClr val="92D050"/>
                </a:solidFill>
              </a:rPr>
              <a:t>Parliamentary democracy</a:t>
            </a:r>
            <a:endParaRPr lang="en-US" sz="2400" dirty="0" smtClean="0">
              <a:solidFill>
                <a:srgbClr val="92D050"/>
              </a:solidFill>
            </a:endParaRPr>
          </a:p>
          <a:p>
            <a:pPr marL="550926" indent="-514350">
              <a:buAutoNum type="arabicPeriod"/>
            </a:pPr>
            <a:r>
              <a:rPr lang="en-US" sz="2400" dirty="0" smtClean="0"/>
              <a:t>A legislative body and an executive are elected separately by voters.  </a:t>
            </a:r>
            <a:r>
              <a:rPr lang="en-US" sz="2400" b="1" dirty="0" smtClean="0">
                <a:solidFill>
                  <a:srgbClr val="92D050"/>
                </a:solidFill>
              </a:rPr>
              <a:t>Presidential democracy</a:t>
            </a:r>
            <a:endParaRPr lang="en-US" sz="2400" dirty="0">
              <a:solidFill>
                <a:srgbClr val="92D05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Principles - </a:t>
            </a:r>
            <a:r>
              <a:rPr lang="en-US" u="sng" dirty="0" smtClean="0"/>
              <a:t>Matching</a:t>
            </a:r>
            <a:endParaRPr lang="en-US" u="sng" dirty="0"/>
          </a:p>
        </p:txBody>
      </p:sp>
      <p:graphicFrame>
        <p:nvGraphicFramePr>
          <p:cNvPr id="4" name="Content Placeholder 3"/>
          <p:cNvGraphicFramePr>
            <a:graphicFrameLocks noGrp="1"/>
          </p:cNvGraphicFramePr>
          <p:nvPr>
            <p:ph idx="1"/>
          </p:nvPr>
        </p:nvGraphicFramePr>
        <p:xfrm>
          <a:off x="0" y="1600200"/>
          <a:ext cx="9144000" cy="5257800"/>
        </p:xfrm>
        <a:graphic>
          <a:graphicData uri="http://schemas.openxmlformats.org/drawingml/2006/table">
            <a:tbl>
              <a:tblPr firstRow="1" bandRow="1">
                <a:tableStyleId>{125E5076-3810-47DD-B79F-674D7AD40C01}</a:tableStyleId>
              </a:tblPr>
              <a:tblGrid>
                <a:gridCol w="1981200"/>
                <a:gridCol w="2362200"/>
                <a:gridCol w="4800600"/>
              </a:tblGrid>
              <a:tr h="1314450">
                <a:tc>
                  <a:txBody>
                    <a:bodyPr/>
                    <a:lstStyle/>
                    <a:p>
                      <a:pPr algn="ctr"/>
                      <a:r>
                        <a:rPr lang="en-US" sz="3600" b="0" dirty="0" smtClean="0">
                          <a:latin typeface="Gill Sans MT Condensed" pitchFamily="34" charset="0"/>
                        </a:rPr>
                        <a:t>Term</a:t>
                      </a:r>
                      <a:endParaRPr lang="en-US" sz="3600" b="0" dirty="0">
                        <a:latin typeface="Gill Sans MT Condensed" pitchFamily="34" charset="0"/>
                      </a:endParaRPr>
                    </a:p>
                  </a:txBody>
                  <a:tcPr anchor="ctr"/>
                </a:tc>
                <a:tc>
                  <a:txBody>
                    <a:bodyPr/>
                    <a:lstStyle/>
                    <a:p>
                      <a:pPr algn="ctr"/>
                      <a:endParaRPr lang="en-US" sz="3600" b="0" dirty="0">
                        <a:latin typeface="Gill Sans MT Condensed" pitchFamily="34" charset="0"/>
                      </a:endParaRPr>
                    </a:p>
                  </a:txBody>
                  <a:tcPr anchor="ctr"/>
                </a:tc>
                <a:tc>
                  <a:txBody>
                    <a:bodyPr/>
                    <a:lstStyle/>
                    <a:p>
                      <a:pPr algn="ctr"/>
                      <a:r>
                        <a:rPr lang="en-US" sz="3600" b="0" dirty="0" smtClean="0">
                          <a:latin typeface="Gill Sans MT Condensed" pitchFamily="34" charset="0"/>
                        </a:rPr>
                        <a:t>Description</a:t>
                      </a:r>
                      <a:endParaRPr lang="en-US" sz="3600" b="0" dirty="0">
                        <a:latin typeface="Gill Sans MT Condensed" pitchFamily="34" charset="0"/>
                      </a:endParaRPr>
                    </a:p>
                  </a:txBody>
                  <a:tcPr anchor="ctr"/>
                </a:tc>
              </a:tr>
              <a:tr h="1314450">
                <a:tc>
                  <a:txBody>
                    <a:bodyPr/>
                    <a:lstStyle/>
                    <a:p>
                      <a:pPr algn="l"/>
                      <a:r>
                        <a:rPr lang="en-US" sz="2800" b="0" dirty="0" smtClean="0">
                          <a:solidFill>
                            <a:schemeClr val="bg1"/>
                          </a:solidFill>
                          <a:latin typeface="Gill Sans MT Condensed" pitchFamily="34" charset="0"/>
                        </a:rPr>
                        <a:t>Trade</a:t>
                      </a:r>
                      <a:endParaRPr lang="en-US" sz="2800" b="0" dirty="0">
                        <a:solidFill>
                          <a:schemeClr val="bg1"/>
                        </a:solidFill>
                        <a:latin typeface="Gill Sans MT Condensed" pitchFamily="34" charset="0"/>
                      </a:endParaRPr>
                    </a:p>
                  </a:txBody>
                  <a:tcPr anchor="ctr"/>
                </a:tc>
                <a:tc>
                  <a:txBody>
                    <a:bodyPr/>
                    <a:lstStyle/>
                    <a:p>
                      <a:pPr algn="ctr"/>
                      <a:endParaRPr lang="en-US" dirty="0"/>
                    </a:p>
                  </a:txBody>
                  <a:tcPr anchor="ctr"/>
                </a:tc>
                <a:tc>
                  <a:txBody>
                    <a:bodyPr/>
                    <a:lstStyle/>
                    <a:p>
                      <a:pPr algn="l"/>
                      <a:r>
                        <a:rPr lang="en-US" sz="2400" dirty="0" smtClean="0">
                          <a:solidFill>
                            <a:schemeClr val="bg1"/>
                          </a:solidFill>
                        </a:rPr>
                        <a:t>Becoming skillful or proficient in a distinct area.</a:t>
                      </a:r>
                      <a:endParaRPr lang="en-US" sz="2400" dirty="0">
                        <a:solidFill>
                          <a:schemeClr val="bg1"/>
                        </a:solidFill>
                      </a:endParaRPr>
                    </a:p>
                  </a:txBody>
                  <a:tcPr anchor="ctr"/>
                </a:tc>
              </a:tr>
              <a:tr h="1314450">
                <a:tc>
                  <a:txBody>
                    <a:bodyPr/>
                    <a:lstStyle/>
                    <a:p>
                      <a:pPr algn="l"/>
                      <a:r>
                        <a:rPr lang="en-US" sz="2800" b="0" dirty="0" smtClean="0">
                          <a:solidFill>
                            <a:schemeClr val="bg1"/>
                          </a:solidFill>
                          <a:latin typeface="Gill Sans MT Condensed" pitchFamily="34" charset="0"/>
                        </a:rPr>
                        <a:t>Interdependence</a:t>
                      </a:r>
                      <a:endParaRPr lang="en-US" sz="2800" b="0" dirty="0">
                        <a:solidFill>
                          <a:schemeClr val="bg1"/>
                        </a:solidFill>
                        <a:latin typeface="Gill Sans MT Condensed" pitchFamily="34" charset="0"/>
                      </a:endParaRPr>
                    </a:p>
                  </a:txBody>
                  <a:tcPr anchor="ctr"/>
                </a:tc>
                <a:tc>
                  <a:txBody>
                    <a:bodyPr/>
                    <a:lstStyle/>
                    <a:p>
                      <a:pPr algn="ctr"/>
                      <a:endParaRPr lang="en-US" dirty="0"/>
                    </a:p>
                  </a:txBody>
                  <a:tcPr anchor="ctr"/>
                </a:tc>
                <a:tc>
                  <a:txBody>
                    <a:bodyPr/>
                    <a:lstStyle/>
                    <a:p>
                      <a:pPr algn="l"/>
                      <a:r>
                        <a:rPr lang="en-US" sz="2400" dirty="0" smtClean="0">
                          <a:solidFill>
                            <a:schemeClr val="bg1"/>
                          </a:solidFill>
                        </a:rPr>
                        <a:t>Exchange of goods between people and/or nations.</a:t>
                      </a:r>
                      <a:endParaRPr lang="en-US" sz="2400" dirty="0">
                        <a:solidFill>
                          <a:schemeClr val="bg1"/>
                        </a:solidFill>
                      </a:endParaRPr>
                    </a:p>
                  </a:txBody>
                  <a:tcPr anchor="ctr"/>
                </a:tc>
              </a:tr>
              <a:tr h="1314450">
                <a:tc>
                  <a:txBody>
                    <a:bodyPr/>
                    <a:lstStyle/>
                    <a:p>
                      <a:pPr algn="l"/>
                      <a:r>
                        <a:rPr lang="en-US" sz="2800" b="0" dirty="0" smtClean="0">
                          <a:solidFill>
                            <a:schemeClr val="bg1"/>
                          </a:solidFill>
                          <a:latin typeface="Gill Sans MT Condensed" pitchFamily="34" charset="0"/>
                        </a:rPr>
                        <a:t>Specialization</a:t>
                      </a:r>
                      <a:endParaRPr lang="en-US" sz="2800" b="0" dirty="0">
                        <a:solidFill>
                          <a:schemeClr val="bg1"/>
                        </a:solidFill>
                        <a:latin typeface="Gill Sans MT Condensed" pitchFamily="34" charset="0"/>
                      </a:endParaRPr>
                    </a:p>
                  </a:txBody>
                  <a:tcPr anchor="ctr"/>
                </a:tc>
                <a:tc>
                  <a:txBody>
                    <a:bodyPr/>
                    <a:lstStyle/>
                    <a:p>
                      <a:pPr algn="ctr"/>
                      <a:endParaRPr lang="en-US" dirty="0"/>
                    </a:p>
                  </a:txBody>
                  <a:tcPr anchor="ctr"/>
                </a:tc>
                <a:tc>
                  <a:txBody>
                    <a:bodyPr/>
                    <a:lstStyle/>
                    <a:p>
                      <a:pPr algn="l"/>
                      <a:r>
                        <a:rPr lang="en-US" sz="2400" baseline="0" dirty="0" smtClean="0">
                          <a:solidFill>
                            <a:schemeClr val="bg1"/>
                          </a:solidFill>
                        </a:rPr>
                        <a:t>Relying on one another to meet needs.</a:t>
                      </a:r>
                      <a:endParaRPr lang="en-US" sz="2400" dirty="0">
                        <a:solidFill>
                          <a:schemeClr val="bg1"/>
                        </a:solidFill>
                      </a:endParaRPr>
                    </a:p>
                  </a:txBody>
                  <a:tcPr anchor="ctr"/>
                </a:tc>
              </a:tr>
            </a:tbl>
          </a:graphicData>
        </a:graphic>
      </p:graphicFrame>
      <p:cxnSp>
        <p:nvCxnSpPr>
          <p:cNvPr id="6" name="Straight Arrow Connector 5"/>
          <p:cNvCxnSpPr/>
          <p:nvPr/>
        </p:nvCxnSpPr>
        <p:spPr>
          <a:xfrm>
            <a:off x="1524000" y="3581400"/>
            <a:ext cx="2743200" cy="1371600"/>
          </a:xfrm>
          <a:prstGeom prst="straightConnector1">
            <a:avLst/>
          </a:prstGeom>
          <a:ln w="57150">
            <a:solidFill>
              <a:schemeClr val="bg1"/>
            </a:solidFill>
            <a:headEnd type="arrow"/>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1905000" y="4953000"/>
            <a:ext cx="2438400" cy="1219200"/>
          </a:xfrm>
          <a:prstGeom prst="straightConnector1">
            <a:avLst/>
          </a:prstGeom>
          <a:ln w="57150">
            <a:solidFill>
              <a:schemeClr val="bg1"/>
            </a:solidFill>
            <a:headEnd type="arrow"/>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1600200" y="3505200"/>
            <a:ext cx="2743200" cy="2743200"/>
          </a:xfrm>
          <a:prstGeom prst="straightConnector1">
            <a:avLst/>
          </a:prstGeom>
          <a:ln w="57150">
            <a:solidFill>
              <a:schemeClr val="bg1"/>
            </a:solidFill>
            <a:headEnd type="arrow"/>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O.G.T. Review</a:t>
            </a:r>
            <a:endParaRPr lang="en-US" dirty="0"/>
          </a:p>
        </p:txBody>
      </p:sp>
      <p:sp>
        <p:nvSpPr>
          <p:cNvPr id="3" name="Subtitle 2"/>
          <p:cNvSpPr>
            <a:spLocks noGrp="1"/>
          </p:cNvSpPr>
          <p:nvPr>
            <p:ph type="subTitle" idx="1"/>
          </p:nvPr>
        </p:nvSpPr>
        <p:spPr/>
        <p:txBody>
          <a:bodyPr>
            <a:normAutofit/>
          </a:bodyPr>
          <a:lstStyle/>
          <a:p>
            <a:r>
              <a:rPr lang="en-US" sz="3200" dirty="0" smtClean="0"/>
              <a:t>Types of Economies</a:t>
            </a:r>
            <a:endParaRPr lang="en-US" sz="3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Economics?</a:t>
            </a:r>
            <a:endParaRPr lang="en-US" dirty="0"/>
          </a:p>
        </p:txBody>
      </p:sp>
      <p:sp>
        <p:nvSpPr>
          <p:cNvPr id="3" name="Content Placeholder 2"/>
          <p:cNvSpPr>
            <a:spLocks noGrp="1"/>
          </p:cNvSpPr>
          <p:nvPr>
            <p:ph idx="1"/>
          </p:nvPr>
        </p:nvSpPr>
        <p:spPr/>
        <p:txBody>
          <a:bodyPr>
            <a:normAutofit lnSpcReduction="10000"/>
          </a:bodyPr>
          <a:lstStyle/>
          <a:p>
            <a:r>
              <a:rPr lang="en-US" b="1" u="sng" dirty="0" smtClean="0"/>
              <a:t>Economics</a:t>
            </a:r>
            <a:r>
              <a:rPr lang="en-US" dirty="0" smtClean="0"/>
              <a:t> is the science of </a:t>
            </a:r>
            <a:r>
              <a:rPr lang="en-US" i="1" dirty="0" smtClean="0"/>
              <a:t>decision making</a:t>
            </a:r>
            <a:r>
              <a:rPr lang="en-US" dirty="0" smtClean="0"/>
              <a:t>.</a:t>
            </a:r>
          </a:p>
          <a:p>
            <a:r>
              <a:rPr lang="en-US" dirty="0" smtClean="0"/>
              <a:t>All of us have things that we want, as well as things that we need.</a:t>
            </a:r>
          </a:p>
          <a:p>
            <a:pPr lvl="1"/>
            <a:r>
              <a:rPr lang="en-US" dirty="0" smtClean="0"/>
              <a:t>Why can’t we have everything that we want?</a:t>
            </a:r>
          </a:p>
          <a:p>
            <a:pPr lvl="1"/>
            <a:endParaRPr lang="en-US" dirty="0" smtClean="0"/>
          </a:p>
          <a:p>
            <a:r>
              <a:rPr lang="en-US" dirty="0" smtClean="0"/>
              <a:t>Resources are SCARCE! (they are limited)</a:t>
            </a:r>
          </a:p>
          <a:p>
            <a:r>
              <a:rPr lang="en-US" dirty="0" smtClean="0"/>
              <a:t>This forces us to make </a:t>
            </a:r>
            <a:r>
              <a:rPr lang="en-US" u="sng" dirty="0" smtClean="0"/>
              <a:t>choices</a:t>
            </a:r>
            <a:r>
              <a:rPr lang="en-US" dirty="0" smtClean="0"/>
              <a:t>.</a:t>
            </a:r>
          </a:p>
          <a:p>
            <a:r>
              <a:rPr lang="en-US" dirty="0" smtClean="0"/>
              <a:t>How those choices are made depend on the economic system you live under.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ree_Market_vs._Command_Economi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295400"/>
            <a:ext cx="6637338"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Traditional Economy</a:t>
            </a:r>
            <a:endParaRPr lang="en-US" dirty="0"/>
          </a:p>
        </p:txBody>
      </p:sp>
      <p:sp>
        <p:nvSpPr>
          <p:cNvPr id="3" name="Content Placeholder 2"/>
          <p:cNvSpPr>
            <a:spLocks noGrp="1"/>
          </p:cNvSpPr>
          <p:nvPr>
            <p:ph idx="1"/>
          </p:nvPr>
        </p:nvSpPr>
        <p:spPr>
          <a:xfrm>
            <a:off x="457200" y="1143000"/>
            <a:ext cx="7467600" cy="4525963"/>
          </a:xfrm>
        </p:spPr>
        <p:txBody>
          <a:bodyPr/>
          <a:lstStyle/>
          <a:p>
            <a:r>
              <a:rPr lang="en-US" dirty="0" smtClean="0"/>
              <a:t>Economic decisions are based on custom, culture, and habit.</a:t>
            </a:r>
            <a:endParaRPr lang="en-US" dirty="0"/>
          </a:p>
        </p:txBody>
      </p:sp>
      <p:pic>
        <p:nvPicPr>
          <p:cNvPr id="4" name="Picture 3" descr="stortell.gif"/>
          <p:cNvPicPr>
            <a:picLocks noChangeAspect="1"/>
          </p:cNvPicPr>
          <p:nvPr/>
        </p:nvPicPr>
        <p:blipFill>
          <a:blip r:embed="rId2" cstate="print"/>
          <a:stretch>
            <a:fillRect/>
          </a:stretch>
        </p:blipFill>
        <p:spPr>
          <a:xfrm>
            <a:off x="1295400" y="2667000"/>
            <a:ext cx="6480928" cy="4191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Command Economy</a:t>
            </a:r>
            <a:endParaRPr lang="en-US" dirty="0"/>
          </a:p>
        </p:txBody>
      </p:sp>
      <p:sp>
        <p:nvSpPr>
          <p:cNvPr id="3" name="Content Placeholder 2"/>
          <p:cNvSpPr>
            <a:spLocks noGrp="1"/>
          </p:cNvSpPr>
          <p:nvPr>
            <p:ph idx="1"/>
          </p:nvPr>
        </p:nvSpPr>
        <p:spPr>
          <a:xfrm>
            <a:off x="457200" y="1143000"/>
            <a:ext cx="7467600" cy="4525963"/>
          </a:xfrm>
        </p:spPr>
        <p:txBody>
          <a:bodyPr/>
          <a:lstStyle/>
          <a:p>
            <a:r>
              <a:rPr lang="en-US" dirty="0" smtClean="0"/>
              <a:t>The government makes most of the economic decisions.</a:t>
            </a:r>
            <a:endParaRPr lang="en-US" dirty="0"/>
          </a:p>
        </p:txBody>
      </p:sp>
      <p:pic>
        <p:nvPicPr>
          <p:cNvPr id="4" name="Picture 3" descr="81038184.jpg"/>
          <p:cNvPicPr>
            <a:picLocks noChangeAspect="1"/>
          </p:cNvPicPr>
          <p:nvPr/>
        </p:nvPicPr>
        <p:blipFill>
          <a:blip r:embed="rId2" cstate="print"/>
          <a:stretch>
            <a:fillRect/>
          </a:stretch>
        </p:blipFill>
        <p:spPr>
          <a:xfrm>
            <a:off x="1219200" y="2632620"/>
            <a:ext cx="6553200" cy="422538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Market Economy</a:t>
            </a:r>
            <a:endParaRPr lang="en-US" dirty="0"/>
          </a:p>
        </p:txBody>
      </p:sp>
      <p:sp>
        <p:nvSpPr>
          <p:cNvPr id="3" name="Content Placeholder 2"/>
          <p:cNvSpPr>
            <a:spLocks noGrp="1"/>
          </p:cNvSpPr>
          <p:nvPr>
            <p:ph idx="1"/>
          </p:nvPr>
        </p:nvSpPr>
        <p:spPr>
          <a:xfrm>
            <a:off x="457200" y="1143000"/>
            <a:ext cx="8686800" cy="4525963"/>
          </a:xfrm>
        </p:spPr>
        <p:txBody>
          <a:bodyPr/>
          <a:lstStyle/>
          <a:p>
            <a:r>
              <a:rPr lang="en-US" dirty="0" smtClean="0"/>
              <a:t>Ruled by supply and demand; people own property and make decisions that drive the economy</a:t>
            </a:r>
            <a:endParaRPr lang="en-US" dirty="0"/>
          </a:p>
        </p:txBody>
      </p:sp>
      <p:pic>
        <p:nvPicPr>
          <p:cNvPr id="5" name="Picture 4" descr="7457883_3_l.jpg"/>
          <p:cNvPicPr>
            <a:picLocks noChangeAspect="1"/>
          </p:cNvPicPr>
          <p:nvPr/>
        </p:nvPicPr>
        <p:blipFill>
          <a:blip r:embed="rId2" cstate="print"/>
          <a:stretch>
            <a:fillRect/>
          </a:stretch>
        </p:blipFill>
        <p:spPr>
          <a:xfrm>
            <a:off x="1600200" y="2340864"/>
            <a:ext cx="5943600" cy="451713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Mixed Economy</a:t>
            </a:r>
            <a:endParaRPr lang="en-US" dirty="0"/>
          </a:p>
        </p:txBody>
      </p:sp>
      <p:sp>
        <p:nvSpPr>
          <p:cNvPr id="3" name="Content Placeholder 2"/>
          <p:cNvSpPr>
            <a:spLocks noGrp="1"/>
          </p:cNvSpPr>
          <p:nvPr>
            <p:ph idx="1"/>
          </p:nvPr>
        </p:nvSpPr>
        <p:spPr>
          <a:xfrm>
            <a:off x="457200" y="1143000"/>
            <a:ext cx="8686800" cy="4525963"/>
          </a:xfrm>
        </p:spPr>
        <p:txBody>
          <a:bodyPr/>
          <a:lstStyle/>
          <a:p>
            <a:r>
              <a:rPr lang="en-US" dirty="0" smtClean="0"/>
              <a:t>Contains elements of both market and command economies</a:t>
            </a:r>
            <a:endParaRPr lang="en-US" dirty="0"/>
          </a:p>
        </p:txBody>
      </p:sp>
      <p:pic>
        <p:nvPicPr>
          <p:cNvPr id="6" name="Picture 5" descr="dollars-and-euros-background.jpg"/>
          <p:cNvPicPr>
            <a:picLocks noChangeAspect="1"/>
          </p:cNvPicPr>
          <p:nvPr/>
        </p:nvPicPr>
        <p:blipFill>
          <a:blip r:embed="rId2" cstate="print"/>
          <a:stretch>
            <a:fillRect/>
          </a:stretch>
        </p:blipFill>
        <p:spPr>
          <a:xfrm>
            <a:off x="1066800" y="2235200"/>
            <a:ext cx="6934200" cy="46228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146</TotalTime>
  <Words>1086</Words>
  <Application>Microsoft Office PowerPoint</Application>
  <PresentationFormat>On-screen Show (4:3)</PresentationFormat>
  <Paragraphs>146</Paragraphs>
  <Slides>20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Agency FB</vt:lpstr>
      <vt:lpstr>Arial</vt:lpstr>
      <vt:lpstr>Calibri</vt:lpstr>
      <vt:lpstr>Gill Sans MT Condensed</vt:lpstr>
      <vt:lpstr>Tw Cen MT</vt:lpstr>
      <vt:lpstr>Wingdings 2</vt:lpstr>
      <vt:lpstr>Technic</vt:lpstr>
      <vt:lpstr>Which type of government is being described?</vt:lpstr>
      <vt:lpstr>Which type of government is being described?</vt:lpstr>
      <vt:lpstr>O.G.T. Review</vt:lpstr>
      <vt:lpstr>What is Economics?</vt:lpstr>
      <vt:lpstr>PowerPoint Presentation</vt:lpstr>
      <vt:lpstr>Traditional Economy</vt:lpstr>
      <vt:lpstr>Command Economy</vt:lpstr>
      <vt:lpstr>Market Economy</vt:lpstr>
      <vt:lpstr>Mixed Economy</vt:lpstr>
      <vt:lpstr>PowerPoint Presentation</vt:lpstr>
      <vt:lpstr>PowerPoint Presentation</vt:lpstr>
      <vt:lpstr>PowerPoint Presentation</vt:lpstr>
      <vt:lpstr>PowerPoint Presentation</vt:lpstr>
      <vt:lpstr>PowerPoint Presentation</vt:lpstr>
      <vt:lpstr>Which type of economy?</vt:lpstr>
      <vt:lpstr>Which type of economy?</vt:lpstr>
      <vt:lpstr>Division of Labor</vt:lpstr>
      <vt:lpstr>Division of Labor</vt:lpstr>
      <vt:lpstr>Economic Principles - Matching</vt:lpstr>
      <vt:lpstr>Economic Principles - Matching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O.G.T. Review</dc:title>
  <dc:creator>Glenn</dc:creator>
  <cp:lastModifiedBy>Glenn Peyton</cp:lastModifiedBy>
  <cp:revision>17</cp:revision>
  <dcterms:created xsi:type="dcterms:W3CDTF">2013-03-12T11:40:31Z</dcterms:created>
  <dcterms:modified xsi:type="dcterms:W3CDTF">2015-03-11T14:20:33Z</dcterms:modified>
</cp:coreProperties>
</file>