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56" r:id="rId3"/>
    <p:sldId id="257" r:id="rId4"/>
    <p:sldId id="261" r:id="rId5"/>
    <p:sldId id="258" r:id="rId6"/>
    <p:sldId id="259" r:id="rId7"/>
    <p:sldId id="260" r:id="rId8"/>
    <p:sldId id="262" r:id="rId9"/>
    <p:sldId id="264" r:id="rId10"/>
    <p:sldId id="265" r:id="rId11"/>
    <p:sldId id="263"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EF9FEA7F-3A95-4929-9353-2B41248C0F49}" type="datetimeFigureOut">
              <a:rPr lang="en-US" smtClean="0"/>
              <a:pPr/>
              <a:t>3/20/2013</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DF7B98F2-7DE5-4072-B335-B79BBA7D76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FEA7F-3A95-4929-9353-2B41248C0F49}"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B98F2-7DE5-4072-B335-B79BBA7D76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FEA7F-3A95-4929-9353-2B41248C0F49}"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B98F2-7DE5-4072-B335-B79BBA7D76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FEA7F-3A95-4929-9353-2B41248C0F49}"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B98F2-7DE5-4072-B335-B79BBA7D768A}" type="slidenum">
              <a:rPr lang="en-US" smtClean="0"/>
              <a:pPr/>
              <a:t>‹#›</a:t>
            </a:fld>
            <a:endParaRPr lang="en-US"/>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9FEA7F-3A95-4929-9353-2B41248C0F49}"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B98F2-7DE5-4072-B335-B79BBA7D768A}"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F9FEA7F-3A95-4929-9353-2B41248C0F49}" type="datetimeFigureOut">
              <a:rPr lang="en-US" smtClean="0"/>
              <a:pPr/>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B98F2-7DE5-4072-B335-B79BBA7D768A}"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F9FEA7F-3A95-4929-9353-2B41248C0F49}" type="datetimeFigureOut">
              <a:rPr lang="en-US" smtClean="0"/>
              <a:pPr/>
              <a:t>3/20/2013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7B98F2-7DE5-4072-B335-B79BBA7D76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9FEA7F-3A95-4929-9353-2B41248C0F49}" type="datetimeFigureOut">
              <a:rPr lang="en-US" smtClean="0"/>
              <a:pPr/>
              <a:t>3/20/2013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7B98F2-7DE5-4072-B335-B79BBA7D768A}"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F9FEA7F-3A95-4929-9353-2B41248C0F49}" type="datetimeFigureOut">
              <a:rPr lang="en-US" smtClean="0"/>
              <a:pPr/>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B98F2-7DE5-4072-B335-B79BBA7D76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FEA7F-3A95-4929-9353-2B41248C0F49}" type="datetimeFigureOut">
              <a:rPr lang="en-US" smtClean="0"/>
              <a:pPr/>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B98F2-7DE5-4072-B335-B79BBA7D768A}"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FEA7F-3A95-4929-9353-2B41248C0F49}" type="datetimeFigureOut">
              <a:rPr lang="en-US" smtClean="0"/>
              <a:pPr/>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B98F2-7DE5-4072-B335-B79BBA7D76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EF9FEA7F-3A95-4929-9353-2B41248C0F49}" type="datetimeFigureOut">
              <a:rPr lang="en-US" smtClean="0"/>
              <a:pPr/>
              <a:t>3/20/2013</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DF7B98F2-7DE5-4072-B335-B79BBA7D76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28600" y="228600"/>
            <a:ext cx="8610600" cy="7109639"/>
          </a:xfrm>
          <a:prstGeom prst="rect">
            <a:avLst/>
          </a:prstGeom>
          <a:noFill/>
        </p:spPr>
        <p:txBody>
          <a:bodyPr wrap="square" rtlCol="0">
            <a:spAutoFit/>
          </a:bodyPr>
          <a:lstStyle/>
          <a:p>
            <a:r>
              <a:rPr lang="en-US" sz="2000" b="1" dirty="0" smtClean="0">
                <a:solidFill>
                  <a:schemeClr val="bg1"/>
                </a:solidFill>
              </a:rPr>
              <a:t>Materialism: The Early Years</a:t>
            </a:r>
            <a:r>
              <a:rPr lang="en-US" sz="2000" dirty="0" smtClean="0">
                <a:solidFill>
                  <a:schemeClr val="bg1"/>
                </a:solidFill>
              </a:rPr>
              <a:t> – How did advertisers go about affecting the attitudes of people toward the products they were promoting?</a:t>
            </a:r>
          </a:p>
          <a:p>
            <a:r>
              <a:rPr lang="en-US" sz="2000" dirty="0" smtClean="0">
                <a:solidFill>
                  <a:schemeClr val="bg1"/>
                </a:solidFill>
              </a:rPr>
              <a:t> </a:t>
            </a:r>
          </a:p>
          <a:p>
            <a:r>
              <a:rPr lang="en-US" sz="2000" dirty="0" smtClean="0">
                <a:solidFill>
                  <a:schemeClr val="bg1"/>
                </a:solidFill>
              </a:rPr>
              <a:t> </a:t>
            </a:r>
            <a:r>
              <a:rPr lang="en-US" sz="2000" b="1" dirty="0" smtClean="0">
                <a:solidFill>
                  <a:schemeClr val="bg1"/>
                </a:solidFill>
              </a:rPr>
              <a:t>You </a:t>
            </a:r>
            <a:r>
              <a:rPr lang="en-US" sz="2000" b="1" dirty="0" smtClean="0">
                <a:solidFill>
                  <a:schemeClr val="bg1"/>
                </a:solidFill>
              </a:rPr>
              <a:t>Are What You Buy</a:t>
            </a:r>
            <a:r>
              <a:rPr lang="en-US" sz="2000" dirty="0" smtClean="0">
                <a:solidFill>
                  <a:schemeClr val="bg1"/>
                </a:solidFill>
              </a:rPr>
              <a:t> – How did the strategy of advertisers change over the 1920s?</a:t>
            </a:r>
          </a:p>
          <a:p>
            <a:r>
              <a:rPr lang="en-US" sz="2000" dirty="0" smtClean="0">
                <a:solidFill>
                  <a:schemeClr val="bg1"/>
                </a:solidFill>
              </a:rPr>
              <a:t>  </a:t>
            </a:r>
          </a:p>
          <a:p>
            <a:r>
              <a:rPr lang="en-US" sz="2000" b="1" dirty="0" smtClean="0">
                <a:solidFill>
                  <a:schemeClr val="bg1"/>
                </a:solidFill>
              </a:rPr>
              <a:t>Billboards: Advertising on the Road</a:t>
            </a:r>
            <a:r>
              <a:rPr lang="en-US" sz="2000" dirty="0" smtClean="0">
                <a:solidFill>
                  <a:schemeClr val="bg1"/>
                </a:solidFill>
              </a:rPr>
              <a:t> – List four (or more) new ways that advertisers began getting their messages across to the public during the 1920s.</a:t>
            </a:r>
          </a:p>
          <a:p>
            <a:r>
              <a:rPr lang="en-US" sz="2000" dirty="0" smtClean="0">
                <a:solidFill>
                  <a:schemeClr val="bg1"/>
                </a:solidFill>
              </a:rPr>
              <a:t> </a:t>
            </a:r>
          </a:p>
          <a:p>
            <a:r>
              <a:rPr lang="en-US" sz="2000" dirty="0" smtClean="0">
                <a:solidFill>
                  <a:schemeClr val="bg1"/>
                </a:solidFill>
              </a:rPr>
              <a:t> </a:t>
            </a:r>
            <a:r>
              <a:rPr lang="en-US" sz="2000" b="1" dirty="0" smtClean="0">
                <a:solidFill>
                  <a:schemeClr val="bg1"/>
                </a:solidFill>
              </a:rPr>
              <a:t>Striking </a:t>
            </a:r>
            <a:r>
              <a:rPr lang="en-US" sz="2000" b="1" dirty="0" smtClean="0">
                <a:solidFill>
                  <a:schemeClr val="bg1"/>
                </a:solidFill>
              </a:rPr>
              <a:t>Gold: Magazine and Newspaper Ads</a:t>
            </a:r>
            <a:r>
              <a:rPr lang="en-US" sz="2000" dirty="0" smtClean="0">
                <a:solidFill>
                  <a:schemeClr val="bg1"/>
                </a:solidFill>
              </a:rPr>
              <a:t> – What key advantage did advertisers gain by purchasing advertising space in magazines?  How did advertising impact the magazine and newspaper industry?</a:t>
            </a:r>
          </a:p>
          <a:p>
            <a:r>
              <a:rPr lang="en-US" sz="2000" dirty="0" smtClean="0">
                <a:solidFill>
                  <a:schemeClr val="bg1"/>
                </a:solidFill>
              </a:rPr>
              <a:t>  </a:t>
            </a:r>
          </a:p>
          <a:p>
            <a:r>
              <a:rPr lang="en-US" sz="2000" b="1" dirty="0" smtClean="0">
                <a:solidFill>
                  <a:schemeClr val="bg1"/>
                </a:solidFill>
              </a:rPr>
              <a:t>Early Radio: Commercial-Free</a:t>
            </a:r>
            <a:r>
              <a:rPr lang="en-US" sz="2000" dirty="0" smtClean="0">
                <a:solidFill>
                  <a:schemeClr val="bg1"/>
                </a:solidFill>
              </a:rPr>
              <a:t> – How did advertising impact the budding radio industry – even against the protest of others?   </a:t>
            </a:r>
          </a:p>
          <a:p>
            <a:r>
              <a:rPr lang="en-US" sz="2000" dirty="0" smtClean="0">
                <a:solidFill>
                  <a:schemeClr val="bg1"/>
                </a:solidFill>
              </a:rPr>
              <a:t>  </a:t>
            </a:r>
          </a:p>
          <a:p>
            <a:r>
              <a:rPr lang="en-US" sz="2000" b="1" dirty="0" smtClean="0">
                <a:solidFill>
                  <a:schemeClr val="bg1"/>
                </a:solidFill>
              </a:rPr>
              <a:t>New Concept: Sponsors</a:t>
            </a:r>
            <a:r>
              <a:rPr lang="en-US" sz="2000" dirty="0" smtClean="0">
                <a:solidFill>
                  <a:schemeClr val="bg1"/>
                </a:solidFill>
              </a:rPr>
              <a:t> – What was the early approach to advertising on the radio, and why did advertisers choose to work with this format?</a:t>
            </a:r>
          </a:p>
          <a:p>
            <a:r>
              <a:rPr lang="en-US" sz="2000" dirty="0" smtClean="0">
                <a:solidFill>
                  <a:schemeClr val="bg1"/>
                </a:solidFill>
              </a:rPr>
              <a:t>  </a:t>
            </a:r>
          </a:p>
          <a:p>
            <a:r>
              <a:rPr lang="en-US" sz="2000" b="1" dirty="0" smtClean="0">
                <a:solidFill>
                  <a:schemeClr val="bg1"/>
                </a:solidFill>
              </a:rPr>
              <a:t>Radio Discovers Women</a:t>
            </a:r>
            <a:r>
              <a:rPr lang="en-US" sz="2000" dirty="0" smtClean="0">
                <a:solidFill>
                  <a:schemeClr val="bg1"/>
                </a:solidFill>
              </a:rPr>
              <a:t> – How did radio programming change once broadcasters began taking advantage of women as a large segment of their audience? </a:t>
            </a:r>
          </a:p>
          <a:p>
            <a:r>
              <a:rPr lang="en-US" dirty="0" smtClean="0">
                <a:solidFill>
                  <a:schemeClr val="bg1"/>
                </a:solidFill>
              </a:rPr>
              <a:t> </a:t>
            </a:r>
          </a:p>
          <a:p>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Use the old values to teach the new!</a:t>
            </a:r>
          </a:p>
          <a:p>
            <a:pPr lvl="1"/>
            <a:r>
              <a:rPr lang="en-US" sz="3000" dirty="0" smtClean="0"/>
              <a:t>Advertising as therapy – product provides a benefit and facilitates a modern lifestyle</a:t>
            </a:r>
          </a:p>
          <a:p>
            <a:pPr lvl="1"/>
            <a:r>
              <a:rPr lang="en-US" sz="3000" dirty="0" smtClean="0"/>
              <a:t>Personal endorser approach – made-up personalities</a:t>
            </a:r>
          </a:p>
          <a:p>
            <a:pPr lvl="2"/>
            <a:r>
              <a:rPr lang="en-US" sz="2800" dirty="0" smtClean="0"/>
              <a:t>Betty Crocker, Marie </a:t>
            </a:r>
            <a:r>
              <a:rPr lang="en-US" sz="2800" dirty="0" err="1" smtClean="0"/>
              <a:t>Callender</a:t>
            </a:r>
            <a:endParaRPr lang="en-US" sz="2800" dirty="0"/>
          </a:p>
        </p:txBody>
      </p:sp>
    </p:spTree>
    <p:extLst>
      <p:ext uri="{BB962C8B-B14F-4D97-AF65-F5344CB8AC3E}">
        <p14:creationId xmlns:p14="http://schemas.microsoft.com/office/powerpoint/2010/main" xmlns="" val="4002078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2818" y="193963"/>
            <a:ext cx="4508182" cy="6629401"/>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8709" y="193964"/>
            <a:ext cx="4625467" cy="6636327"/>
          </a:xfrm>
          <a:prstGeom prst="rect">
            <a:avLst/>
          </a:prstGeom>
        </p:spPr>
      </p:pic>
    </p:spTree>
    <p:extLst>
      <p:ext uri="{BB962C8B-B14F-4D97-AF65-F5344CB8AC3E}">
        <p14:creationId xmlns:p14="http://schemas.microsoft.com/office/powerpoint/2010/main" xmlns="" val="4115985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people.cohums.ohio-state.edu/childs1/Outline%20Business%20and%20Advertizing%201920s_files/image010.jpg"/>
          <p:cNvPicPr/>
          <p:nvPr/>
        </p:nvPicPr>
        <p:blipFill>
          <a:blip r:embed="rId2" cstate="print"/>
          <a:srcRect/>
          <a:stretch>
            <a:fillRect/>
          </a:stretch>
        </p:blipFill>
        <p:spPr bwMode="auto">
          <a:xfrm>
            <a:off x="0" y="0"/>
            <a:ext cx="2647950" cy="6858000"/>
          </a:xfrm>
          <a:prstGeom prst="rect">
            <a:avLst/>
          </a:prstGeom>
          <a:noFill/>
          <a:ln w="9525">
            <a:noFill/>
            <a:miter lim="800000"/>
            <a:headEnd/>
            <a:tailEnd/>
          </a:ln>
        </p:spPr>
      </p:pic>
      <p:pic>
        <p:nvPicPr>
          <p:cNvPr id="6" name="Picture 5" descr="http://people.cohums.ohio-state.edu/childs1/Outline%20Business%20and%20Advertizing%201920s_files/image006.jpg"/>
          <p:cNvPicPr/>
          <p:nvPr/>
        </p:nvPicPr>
        <p:blipFill>
          <a:blip r:embed="rId3" cstate="print"/>
          <a:srcRect/>
          <a:stretch>
            <a:fillRect/>
          </a:stretch>
        </p:blipFill>
        <p:spPr bwMode="auto">
          <a:xfrm>
            <a:off x="4724400" y="0"/>
            <a:ext cx="5410200" cy="6864927"/>
          </a:xfrm>
          <a:prstGeom prst="rect">
            <a:avLst/>
          </a:prstGeom>
          <a:noFill/>
          <a:ln w="9525">
            <a:noFill/>
            <a:miter lim="800000"/>
            <a:headEnd/>
            <a:tailEnd/>
          </a:ln>
        </p:spPr>
      </p:pic>
      <p:pic>
        <p:nvPicPr>
          <p:cNvPr id="5" name="Picture 4" descr="http://people.cohums.ohio-state.edu/childs1/Outline%20Business%20and%20Advertizing%201920s_files/image008.jpg"/>
          <p:cNvPicPr/>
          <p:nvPr/>
        </p:nvPicPr>
        <p:blipFill>
          <a:blip r:embed="rId4" cstate="print"/>
          <a:srcRect/>
          <a:stretch>
            <a:fillRect/>
          </a:stretch>
        </p:blipFill>
        <p:spPr bwMode="auto">
          <a:xfrm>
            <a:off x="2647950" y="-20782"/>
            <a:ext cx="2457450" cy="6878782"/>
          </a:xfrm>
          <a:prstGeom prst="rect">
            <a:avLst/>
          </a:prstGeom>
          <a:noFill/>
          <a:ln w="9525">
            <a:noFill/>
            <a:miter lim="800000"/>
            <a:headEnd/>
            <a:tailEnd/>
          </a:ln>
        </p:spPr>
      </p:pic>
    </p:spTree>
    <p:extLst>
      <p:ext uri="{BB962C8B-B14F-4D97-AF65-F5344CB8AC3E}">
        <p14:creationId xmlns:p14="http://schemas.microsoft.com/office/powerpoint/2010/main" xmlns="" val="4056288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people.cohums.ohio-state.edu/childs1/Outline%20Business%20and%20Advertizing%201920s_files/image012.jpg"/>
          <p:cNvPicPr/>
          <p:nvPr/>
        </p:nvPicPr>
        <p:blipFill rotWithShape="1">
          <a:blip r:embed="rId2" cstate="print"/>
          <a:srcRect b="38271"/>
          <a:stretch/>
        </p:blipFill>
        <p:spPr bwMode="auto">
          <a:xfrm>
            <a:off x="-6928" y="0"/>
            <a:ext cx="9150927" cy="6858000"/>
          </a:xfrm>
          <a:prstGeom prst="rect">
            <a:avLst/>
          </a:prstGeom>
          <a:noFill/>
          <a:ln w="9525">
            <a:noFill/>
            <a:miter lim="800000"/>
            <a:headEnd/>
            <a:tailEnd/>
          </a:ln>
        </p:spPr>
      </p:pic>
    </p:spTree>
    <p:extLst>
      <p:ext uri="{BB962C8B-B14F-4D97-AF65-F5344CB8AC3E}">
        <p14:creationId xmlns:p14="http://schemas.microsoft.com/office/powerpoint/2010/main" xmlns="" val="3203565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1920s Advertising</a:t>
            </a:r>
            <a:endParaRPr lang="en-US" dirty="0"/>
          </a:p>
        </p:txBody>
      </p:sp>
      <p:sp>
        <p:nvSpPr>
          <p:cNvPr id="3" name="Subtitle 2"/>
          <p:cNvSpPr>
            <a:spLocks noGrp="1"/>
          </p:cNvSpPr>
          <p:nvPr>
            <p:ph type="subTitle" idx="1"/>
          </p:nvPr>
        </p:nvSpPr>
        <p:spPr>
          <a:xfrm>
            <a:off x="838200" y="3429000"/>
            <a:ext cx="7391400" cy="2362200"/>
          </a:xfrm>
        </p:spPr>
        <p:txBody>
          <a:bodyPr>
            <a:normAutofit/>
          </a:bodyPr>
          <a:lstStyle/>
          <a:p>
            <a:r>
              <a:rPr lang="en-US" dirty="0" smtClean="0"/>
              <a:t>Missionaries of Modernity</a:t>
            </a:r>
          </a:p>
          <a:p>
            <a:endParaRPr lang="en-US" dirty="0"/>
          </a:p>
          <a:p>
            <a:endParaRPr lang="en-US" dirty="0" smtClean="0"/>
          </a:p>
          <a:p>
            <a:r>
              <a:rPr lang="en-US" dirty="0" smtClean="0"/>
              <a:t>Credit to Dr. Childs of the Ohio State University for some content of this lesson. </a:t>
            </a:r>
            <a:endParaRPr lang="en-US" dirty="0"/>
          </a:p>
        </p:txBody>
      </p:sp>
    </p:spTree>
    <p:extLst>
      <p:ext uri="{BB962C8B-B14F-4D97-AF65-F5344CB8AC3E}">
        <p14:creationId xmlns:p14="http://schemas.microsoft.com/office/powerpoint/2010/main" xmlns="" val="534962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47800"/>
            <a:ext cx="7086600" cy="4419600"/>
          </a:xfrm>
        </p:spPr>
        <p:txBody>
          <a:bodyPr>
            <a:normAutofit lnSpcReduction="10000"/>
          </a:bodyPr>
          <a:lstStyle/>
          <a:p>
            <a:pPr indent="0" algn="ctr">
              <a:buNone/>
            </a:pPr>
            <a:r>
              <a:rPr lang="en-US" sz="2400" i="1" dirty="0" smtClean="0"/>
              <a:t>“Advertising is the life of trade.”</a:t>
            </a:r>
          </a:p>
          <a:p>
            <a:pPr indent="0" algn="ctr">
              <a:buNone/>
            </a:pPr>
            <a:endParaRPr lang="en-US" sz="2400" i="1" dirty="0" smtClean="0"/>
          </a:p>
          <a:p>
            <a:pPr indent="0" algn="ctr">
              <a:buNone/>
            </a:pPr>
            <a:r>
              <a:rPr lang="en-US" sz="2400" i="1" dirty="0" smtClean="0"/>
              <a:t>“Advertising </a:t>
            </a:r>
            <a:r>
              <a:rPr lang="en-US" sz="2400" i="1" dirty="0"/>
              <a:t>ministers to the spiritual side of trade. It is great power that has been entrusted to your keeping which charges you with the high responsibility of inspiring and ennobling the commercial world. It is all part of the greater work of the regeneration and redemption of mankind</a:t>
            </a:r>
            <a:r>
              <a:rPr lang="en-US" sz="2400" i="1" dirty="0" smtClean="0"/>
              <a:t>.”</a:t>
            </a:r>
          </a:p>
          <a:p>
            <a:pPr indent="0" algn="ctr">
              <a:buNone/>
            </a:pPr>
            <a:r>
              <a:rPr lang="en-US" dirty="0" smtClean="0"/>
              <a:t>Calvin Coolidge</a:t>
            </a:r>
            <a:endParaRPr lang="en-US" i="1" dirty="0"/>
          </a:p>
        </p:txBody>
      </p:sp>
    </p:spTree>
    <p:extLst>
      <p:ext uri="{BB962C8B-B14F-4D97-AF65-F5344CB8AC3E}">
        <p14:creationId xmlns:p14="http://schemas.microsoft.com/office/powerpoint/2010/main" xmlns="" val="63614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Views</a:t>
            </a:r>
            <a:endParaRPr lang="en-US" dirty="0"/>
          </a:p>
        </p:txBody>
      </p:sp>
      <p:sp>
        <p:nvSpPr>
          <p:cNvPr id="3" name="Content Placeholder 2"/>
          <p:cNvSpPr>
            <a:spLocks noGrp="1"/>
          </p:cNvSpPr>
          <p:nvPr>
            <p:ph idx="1"/>
          </p:nvPr>
        </p:nvSpPr>
        <p:spPr>
          <a:xfrm>
            <a:off x="838200" y="2438400"/>
            <a:ext cx="7391400" cy="3048001"/>
          </a:xfrm>
        </p:spPr>
        <p:txBody>
          <a:bodyPr>
            <a:normAutofit/>
          </a:bodyPr>
          <a:lstStyle/>
          <a:p>
            <a:r>
              <a:rPr lang="en-US" sz="3600" dirty="0" smtClean="0"/>
              <a:t>Conservative businessmen:</a:t>
            </a:r>
          </a:p>
          <a:p>
            <a:pPr lvl="1"/>
            <a:r>
              <a:rPr lang="en-US" sz="3200" dirty="0" smtClean="0"/>
              <a:t>Advertising simply an additional cost</a:t>
            </a:r>
          </a:p>
          <a:p>
            <a:pPr lvl="1"/>
            <a:r>
              <a:rPr lang="en-US" sz="3200" dirty="0" smtClean="0"/>
              <a:t>Didn’t see the potential benefits</a:t>
            </a:r>
            <a:endParaRPr lang="en-US" sz="3200" dirty="0"/>
          </a:p>
        </p:txBody>
      </p:sp>
    </p:spTree>
    <p:extLst>
      <p:ext uri="{BB962C8B-B14F-4D97-AF65-F5344CB8AC3E}">
        <p14:creationId xmlns:p14="http://schemas.microsoft.com/office/powerpoint/2010/main" xmlns="" val="180473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Influence: the CPI</a:t>
            </a:r>
            <a:endParaRPr lang="en-US" dirty="0"/>
          </a:p>
        </p:txBody>
      </p:sp>
      <p:sp>
        <p:nvSpPr>
          <p:cNvPr id="3" name="Content Placeholder 2"/>
          <p:cNvSpPr>
            <a:spLocks noGrp="1"/>
          </p:cNvSpPr>
          <p:nvPr>
            <p:ph idx="1"/>
          </p:nvPr>
        </p:nvSpPr>
        <p:spPr>
          <a:xfrm>
            <a:off x="838200" y="2438400"/>
            <a:ext cx="7391400" cy="3048001"/>
          </a:xfrm>
        </p:spPr>
        <p:txBody>
          <a:bodyPr/>
          <a:lstStyle/>
          <a:p>
            <a:r>
              <a:rPr lang="en-US" sz="2800" dirty="0" smtClean="0"/>
              <a:t>The Committee on Public Information</a:t>
            </a:r>
          </a:p>
          <a:p>
            <a:pPr lvl="1"/>
            <a:r>
              <a:rPr lang="en-US" sz="2400" dirty="0" smtClean="0"/>
              <a:t>Established by President Wilson during the war</a:t>
            </a:r>
          </a:p>
          <a:p>
            <a:pPr lvl="1"/>
            <a:r>
              <a:rPr lang="en-US" sz="2400" dirty="0" smtClean="0"/>
              <a:t>Headed by journalist George Creel</a:t>
            </a:r>
          </a:p>
          <a:p>
            <a:pPr lvl="1"/>
            <a:r>
              <a:rPr lang="en-US" sz="2400" dirty="0" smtClean="0"/>
              <a:t>Generate/sustain </a:t>
            </a:r>
            <a:r>
              <a:rPr lang="en-US" sz="2400" dirty="0"/>
              <a:t>p</a:t>
            </a:r>
            <a:r>
              <a:rPr lang="en-US" sz="2400" dirty="0" smtClean="0"/>
              <a:t>ublic support for the war, public unity</a:t>
            </a:r>
          </a:p>
          <a:p>
            <a:pPr lvl="1"/>
            <a:endParaRPr lang="en-US" dirty="0"/>
          </a:p>
        </p:txBody>
      </p:sp>
    </p:spTree>
    <p:extLst>
      <p:ext uri="{BB962C8B-B14F-4D97-AF65-F5344CB8AC3E}">
        <p14:creationId xmlns:p14="http://schemas.microsoft.com/office/powerpoint/2010/main" xmlns="" val="4293933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CPI Propaganda</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85801" y="2436873"/>
            <a:ext cx="2590800" cy="3963926"/>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76600" y="2438400"/>
            <a:ext cx="2547257" cy="3962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89222" y="2394442"/>
            <a:ext cx="2821378" cy="4006357"/>
          </a:xfrm>
          <a:prstGeom prst="rect">
            <a:avLst/>
          </a:prstGeom>
        </p:spPr>
      </p:pic>
    </p:spTree>
    <p:extLst>
      <p:ext uri="{BB962C8B-B14F-4D97-AF65-F5344CB8AC3E}">
        <p14:creationId xmlns:p14="http://schemas.microsoft.com/office/powerpoint/2010/main" xmlns="" val="4245149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Good for Business?</a:t>
            </a:r>
            <a:endParaRPr lang="en-US" dirty="0"/>
          </a:p>
        </p:txBody>
      </p:sp>
      <p:sp>
        <p:nvSpPr>
          <p:cNvPr id="3" name="Content Placeholder 2"/>
          <p:cNvSpPr>
            <a:spLocks noGrp="1"/>
          </p:cNvSpPr>
          <p:nvPr>
            <p:ph idx="1"/>
          </p:nvPr>
        </p:nvSpPr>
        <p:spPr/>
        <p:txBody>
          <a:bodyPr>
            <a:normAutofit/>
          </a:bodyPr>
          <a:lstStyle/>
          <a:p>
            <a:r>
              <a:rPr lang="en-US" sz="2800" dirty="0" smtClean="0"/>
              <a:t>A way to smooth out “boom and bust” cycles of business</a:t>
            </a:r>
          </a:p>
          <a:p>
            <a:pPr lvl="1"/>
            <a:r>
              <a:rPr lang="en-US" sz="2400" dirty="0" smtClean="0"/>
              <a:t>Consumers only buy when they truly need something – Victorian value: </a:t>
            </a:r>
            <a:r>
              <a:rPr lang="en-US" sz="2400" u="sng" dirty="0" smtClean="0"/>
              <a:t>thrift</a:t>
            </a:r>
          </a:p>
          <a:p>
            <a:pPr lvl="1"/>
            <a:r>
              <a:rPr lang="en-US" sz="2400" dirty="0" smtClean="0"/>
              <a:t>Advertising could stimulate interest – create a desire for more</a:t>
            </a:r>
            <a:endParaRPr lang="en-US" sz="2400" dirty="0"/>
          </a:p>
        </p:txBody>
      </p:sp>
    </p:spTree>
    <p:extLst>
      <p:ext uri="{BB962C8B-B14F-4D97-AF65-F5344CB8AC3E}">
        <p14:creationId xmlns:p14="http://schemas.microsoft.com/office/powerpoint/2010/main" xmlns="" val="871106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Complex Task</a:t>
            </a:r>
            <a:endParaRPr lang="en-US" dirty="0"/>
          </a:p>
        </p:txBody>
      </p:sp>
      <p:sp>
        <p:nvSpPr>
          <p:cNvPr id="3" name="Content Placeholder 2"/>
          <p:cNvSpPr>
            <a:spLocks noGrp="1"/>
          </p:cNvSpPr>
          <p:nvPr>
            <p:ph idx="1"/>
          </p:nvPr>
        </p:nvSpPr>
        <p:spPr/>
        <p:txBody>
          <a:bodyPr>
            <a:normAutofit/>
          </a:bodyPr>
          <a:lstStyle/>
          <a:p>
            <a:r>
              <a:rPr lang="en-US" sz="2800" dirty="0" smtClean="0"/>
              <a:t>Early attempts were produced in-house</a:t>
            </a:r>
          </a:p>
          <a:p>
            <a:pPr lvl="1"/>
            <a:r>
              <a:rPr lang="en-US" sz="2400" dirty="0" smtClean="0"/>
              <a:t>Effective advertising, however, required specialized focus and research into the nature of consumer values, wants, needs</a:t>
            </a:r>
          </a:p>
          <a:p>
            <a:r>
              <a:rPr lang="en-US" sz="2600" dirty="0" smtClean="0"/>
              <a:t>Solution: Advertising as a business in itself</a:t>
            </a:r>
          </a:p>
          <a:p>
            <a:pPr lvl="1"/>
            <a:r>
              <a:rPr lang="en-US" sz="2400" dirty="0" smtClean="0"/>
              <a:t>“Madison Avenue” Manhattan, NYC</a:t>
            </a:r>
            <a:endParaRPr lang="en-US" sz="2400" dirty="0"/>
          </a:p>
        </p:txBody>
      </p:sp>
    </p:spTree>
    <p:extLst>
      <p:ext uri="{BB962C8B-B14F-4D97-AF65-F5344CB8AC3E}">
        <p14:creationId xmlns:p14="http://schemas.microsoft.com/office/powerpoint/2010/main" xmlns="" val="973119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Clash of Values</a:t>
            </a:r>
            <a:endParaRPr lang="en-US" dirty="0"/>
          </a:p>
        </p:txBody>
      </p:sp>
      <p:sp>
        <p:nvSpPr>
          <p:cNvPr id="3" name="Content Placeholder 2"/>
          <p:cNvSpPr>
            <a:spLocks noGrp="1"/>
          </p:cNvSpPr>
          <p:nvPr>
            <p:ph idx="1"/>
          </p:nvPr>
        </p:nvSpPr>
        <p:spPr>
          <a:xfrm>
            <a:off x="838200" y="2438400"/>
            <a:ext cx="7391400" cy="3048001"/>
          </a:xfrm>
        </p:spPr>
        <p:txBody>
          <a:bodyPr>
            <a:normAutofit fontScale="92500" lnSpcReduction="10000"/>
          </a:bodyPr>
          <a:lstStyle/>
          <a:p>
            <a:r>
              <a:rPr lang="en-US" sz="2400" b="1" dirty="0" smtClean="0"/>
              <a:t>Advertisers</a:t>
            </a:r>
            <a:r>
              <a:rPr lang="en-US" sz="2400" dirty="0" smtClean="0"/>
              <a:t>: </a:t>
            </a:r>
            <a:r>
              <a:rPr lang="en-US" sz="2400" dirty="0"/>
              <a:t>modernity, mechanized, based on routine, efficient, impersonal, emphasis on buying something new and to show off how modern you </a:t>
            </a:r>
            <a:r>
              <a:rPr lang="en-US" sz="2400" dirty="0" smtClean="0"/>
              <a:t>were</a:t>
            </a:r>
          </a:p>
          <a:p>
            <a:pPr lvl="0"/>
            <a:r>
              <a:rPr lang="en-US" sz="2400" b="1" dirty="0" smtClean="0"/>
              <a:t>Consumers</a:t>
            </a:r>
            <a:r>
              <a:rPr lang="en-US" sz="2400" dirty="0" smtClean="0"/>
              <a:t>: </a:t>
            </a:r>
            <a:r>
              <a:rPr lang="en-US" sz="2400" dirty="0"/>
              <a:t>Victorian, personal, family, often agrarian, independent, based on the work ethic and savings – you don’t just buy to be new, but rather save to buy something useful</a:t>
            </a:r>
          </a:p>
          <a:p>
            <a:endParaRPr lang="en-US" dirty="0"/>
          </a:p>
        </p:txBody>
      </p:sp>
    </p:spTree>
    <p:extLst>
      <p:ext uri="{BB962C8B-B14F-4D97-AF65-F5344CB8AC3E}">
        <p14:creationId xmlns:p14="http://schemas.microsoft.com/office/powerpoint/2010/main" xmlns="" val="22892049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146</TotalTime>
  <Words>338</Words>
  <Application>Microsoft Office PowerPoint</Application>
  <PresentationFormat>On-screen Show (4:3)</PresentationFormat>
  <Paragraphs>50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Couture</vt:lpstr>
      <vt:lpstr>Slide 1</vt:lpstr>
      <vt:lpstr>1920s Advertising</vt:lpstr>
      <vt:lpstr>Slide 3</vt:lpstr>
      <vt:lpstr>Early Views</vt:lpstr>
      <vt:lpstr>One Influence: the CPI</vt:lpstr>
      <vt:lpstr>CPI Propaganda</vt:lpstr>
      <vt:lpstr>Good for Business?</vt:lpstr>
      <vt:lpstr>A Complex Task</vt:lpstr>
      <vt:lpstr>Clash of Values</vt:lpstr>
      <vt:lpstr>Strategy</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1920s Advertising</dc:title>
  <dc:creator>Glenn</dc:creator>
  <cp:lastModifiedBy>Glenn</cp:lastModifiedBy>
  <cp:revision>10</cp:revision>
  <dcterms:created xsi:type="dcterms:W3CDTF">2012-02-10T13:28:38Z</dcterms:created>
  <dcterms:modified xsi:type="dcterms:W3CDTF">2013-03-20T11:58:57Z</dcterms:modified>
</cp:coreProperties>
</file>